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5" r:id="rId6"/>
    <p:sldId id="266" r:id="rId7"/>
    <p:sldId id="267" r:id="rId8"/>
    <p:sldId id="268" r:id="rId9"/>
    <p:sldId id="270" r:id="rId10"/>
    <p:sldId id="260" r:id="rId11"/>
    <p:sldId id="271" r:id="rId12"/>
    <p:sldId id="262" r:id="rId13"/>
    <p:sldId id="272" r:id="rId14"/>
    <p:sldId id="273" r:id="rId15"/>
    <p:sldId id="274" r:id="rId16"/>
    <p:sldId id="275" r:id="rId17"/>
    <p:sldId id="277" r:id="rId18"/>
    <p:sldId id="26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39"/>
    <p:restoredTop sz="94773"/>
  </p:normalViewPr>
  <p:slideViewPr>
    <p:cSldViewPr snapToGrid="0">
      <p:cViewPr varScale="1">
        <p:scale>
          <a:sx n="120" d="100"/>
          <a:sy n="120" d="100"/>
        </p:scale>
        <p:origin x="2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CBF97E-9394-45CD-B6A0-DBBE6E9583F2}" type="doc">
      <dgm:prSet loTypeId="urn:microsoft.com/office/officeart/2005/8/layout/process2" loCatId="process" qsTypeId="urn:microsoft.com/office/officeart/2005/8/quickstyle/simple5" qsCatId="simple" csTypeId="urn:microsoft.com/office/officeart/2005/8/colors/accent0_3" csCatId="mainScheme"/>
      <dgm:spPr/>
      <dgm:t>
        <a:bodyPr/>
        <a:lstStyle/>
        <a:p>
          <a:endParaRPr lang="en-US"/>
        </a:p>
      </dgm:t>
    </dgm:pt>
    <dgm:pt modelId="{CB62F72A-D37A-491F-99DD-8F018345EE3E}">
      <dgm:prSet/>
      <dgm:spPr/>
      <dgm:t>
        <a:bodyPr/>
        <a:lstStyle/>
        <a:p>
          <a:r>
            <a:rPr lang="en-US"/>
            <a:t>EduBridge offers an uninterrupted learning environment, free from the distractions of advertisements, allowing users to focus solely on their educational objectives.</a:t>
          </a:r>
        </a:p>
      </dgm:t>
    </dgm:pt>
    <dgm:pt modelId="{F622A18B-9518-4B5D-9F00-B7EE3FCF688A}" type="parTrans" cxnId="{6738580D-A831-46FF-B5C1-D05036D929E8}">
      <dgm:prSet/>
      <dgm:spPr/>
      <dgm:t>
        <a:bodyPr/>
        <a:lstStyle/>
        <a:p>
          <a:endParaRPr lang="en-US"/>
        </a:p>
      </dgm:t>
    </dgm:pt>
    <dgm:pt modelId="{08FDE6AC-9D3E-41F8-A57E-08F8B0158B6A}" type="sibTrans" cxnId="{6738580D-A831-46FF-B5C1-D05036D929E8}">
      <dgm:prSet/>
      <dgm:spPr/>
      <dgm:t>
        <a:bodyPr/>
        <a:lstStyle/>
        <a:p>
          <a:endParaRPr lang="en-US"/>
        </a:p>
      </dgm:t>
    </dgm:pt>
    <dgm:pt modelId="{881044FA-D62B-4F20-8067-6325398C17D1}">
      <dgm:prSet/>
      <dgm:spPr/>
      <dgm:t>
        <a:bodyPr/>
        <a:lstStyle/>
        <a:p>
          <a:r>
            <a:rPr lang="en-US"/>
            <a:t>Courses on EduBridge are organized, making it easier for students to follow and for instructors to organize their teaching materials.</a:t>
          </a:r>
        </a:p>
      </dgm:t>
    </dgm:pt>
    <dgm:pt modelId="{EA8E0B6A-E668-447B-98D7-115999D9F2A4}" type="parTrans" cxnId="{B28225CC-204A-4DC4-90B8-BAFD0FC35108}">
      <dgm:prSet/>
      <dgm:spPr/>
      <dgm:t>
        <a:bodyPr/>
        <a:lstStyle/>
        <a:p>
          <a:endParaRPr lang="en-US"/>
        </a:p>
      </dgm:t>
    </dgm:pt>
    <dgm:pt modelId="{EBC0AA38-CF41-4B1C-9A5D-4B6FE561F124}" type="sibTrans" cxnId="{B28225CC-204A-4DC4-90B8-BAFD0FC35108}">
      <dgm:prSet/>
      <dgm:spPr/>
      <dgm:t>
        <a:bodyPr/>
        <a:lstStyle/>
        <a:p>
          <a:endParaRPr lang="en-US"/>
        </a:p>
      </dgm:t>
    </dgm:pt>
    <dgm:pt modelId="{B20F872E-C455-4BD3-8012-66024A019F8D}">
      <dgm:prSet/>
      <dgm:spPr/>
      <dgm:t>
        <a:bodyPr/>
        <a:lstStyle/>
        <a:p>
          <a:r>
            <a:rPr lang="en-US"/>
            <a:t>EduBridge enables users to download videos and access them offline, ensuring learning is never interrupted by connection issues.</a:t>
          </a:r>
        </a:p>
      </dgm:t>
    </dgm:pt>
    <dgm:pt modelId="{795E546E-284A-40E1-9398-57DE00C17CA9}" type="parTrans" cxnId="{25DEBF1B-9E4E-4129-AF7B-A6E76ACDE501}">
      <dgm:prSet/>
      <dgm:spPr/>
      <dgm:t>
        <a:bodyPr/>
        <a:lstStyle/>
        <a:p>
          <a:endParaRPr lang="en-US"/>
        </a:p>
      </dgm:t>
    </dgm:pt>
    <dgm:pt modelId="{2810B1B9-0292-4520-9AAE-F2547355D01D}" type="sibTrans" cxnId="{25DEBF1B-9E4E-4129-AF7B-A6E76ACDE501}">
      <dgm:prSet/>
      <dgm:spPr/>
      <dgm:t>
        <a:bodyPr/>
        <a:lstStyle/>
        <a:p>
          <a:endParaRPr lang="en-US"/>
        </a:p>
      </dgm:t>
    </dgm:pt>
    <dgm:pt modelId="{ADA2D621-9158-48EB-8DAE-D513EDA56721}">
      <dgm:prSet/>
      <dgm:spPr/>
      <dgm:t>
        <a:bodyPr/>
        <a:lstStyle/>
        <a:p>
          <a:r>
            <a:rPr lang="en-US"/>
            <a:t>Users can quickly find specific topics, courses, or resources, making navigation and knowledge more efficient on the platform.</a:t>
          </a:r>
        </a:p>
      </dgm:t>
    </dgm:pt>
    <dgm:pt modelId="{B84EFB4C-6839-4546-8771-322E18ECADE3}" type="parTrans" cxnId="{B499ADCF-10D9-4BD7-BC6E-64397C9B05D0}">
      <dgm:prSet/>
      <dgm:spPr/>
      <dgm:t>
        <a:bodyPr/>
        <a:lstStyle/>
        <a:p>
          <a:endParaRPr lang="en-US"/>
        </a:p>
      </dgm:t>
    </dgm:pt>
    <dgm:pt modelId="{B09D3450-0A88-4990-85E6-9F2E2BE9126B}" type="sibTrans" cxnId="{B499ADCF-10D9-4BD7-BC6E-64397C9B05D0}">
      <dgm:prSet/>
      <dgm:spPr/>
      <dgm:t>
        <a:bodyPr/>
        <a:lstStyle/>
        <a:p>
          <a:endParaRPr lang="en-US"/>
        </a:p>
      </dgm:t>
    </dgm:pt>
    <dgm:pt modelId="{706323DB-0764-7242-BD03-45AB1FCF896D}" type="pres">
      <dgm:prSet presAssocID="{F4CBF97E-9394-45CD-B6A0-DBBE6E9583F2}" presName="linearFlow" presStyleCnt="0">
        <dgm:presLayoutVars>
          <dgm:resizeHandles val="exact"/>
        </dgm:presLayoutVars>
      </dgm:prSet>
      <dgm:spPr/>
    </dgm:pt>
    <dgm:pt modelId="{5579F5F3-EA4E-A542-A765-2A55FA73D7BE}" type="pres">
      <dgm:prSet presAssocID="{CB62F72A-D37A-491F-99DD-8F018345EE3E}" presName="node" presStyleLbl="node1" presStyleIdx="0" presStyleCnt="4">
        <dgm:presLayoutVars>
          <dgm:bulletEnabled val="1"/>
        </dgm:presLayoutVars>
      </dgm:prSet>
      <dgm:spPr/>
    </dgm:pt>
    <dgm:pt modelId="{102509F8-F0E3-C346-8427-1ADBBE543EC8}" type="pres">
      <dgm:prSet presAssocID="{08FDE6AC-9D3E-41F8-A57E-08F8B0158B6A}" presName="sibTrans" presStyleLbl="sibTrans2D1" presStyleIdx="0" presStyleCnt="3"/>
      <dgm:spPr/>
    </dgm:pt>
    <dgm:pt modelId="{525F9674-ECB8-7745-9375-0E4C0AA0D65D}" type="pres">
      <dgm:prSet presAssocID="{08FDE6AC-9D3E-41F8-A57E-08F8B0158B6A}" presName="connectorText" presStyleLbl="sibTrans2D1" presStyleIdx="0" presStyleCnt="3"/>
      <dgm:spPr/>
    </dgm:pt>
    <dgm:pt modelId="{BFAC2115-C95B-0C43-8C19-3859772620FA}" type="pres">
      <dgm:prSet presAssocID="{881044FA-D62B-4F20-8067-6325398C17D1}" presName="node" presStyleLbl="node1" presStyleIdx="1" presStyleCnt="4">
        <dgm:presLayoutVars>
          <dgm:bulletEnabled val="1"/>
        </dgm:presLayoutVars>
      </dgm:prSet>
      <dgm:spPr/>
    </dgm:pt>
    <dgm:pt modelId="{B322EC16-508E-0B44-81FA-20D55FFCC8B3}" type="pres">
      <dgm:prSet presAssocID="{EBC0AA38-CF41-4B1C-9A5D-4B6FE561F124}" presName="sibTrans" presStyleLbl="sibTrans2D1" presStyleIdx="1" presStyleCnt="3"/>
      <dgm:spPr/>
    </dgm:pt>
    <dgm:pt modelId="{16E1FB46-0DE8-8349-A157-9AECF4EC5045}" type="pres">
      <dgm:prSet presAssocID="{EBC0AA38-CF41-4B1C-9A5D-4B6FE561F124}" presName="connectorText" presStyleLbl="sibTrans2D1" presStyleIdx="1" presStyleCnt="3"/>
      <dgm:spPr/>
    </dgm:pt>
    <dgm:pt modelId="{B38D4CEF-652B-0742-90E7-1CC7C5B08357}" type="pres">
      <dgm:prSet presAssocID="{B20F872E-C455-4BD3-8012-66024A019F8D}" presName="node" presStyleLbl="node1" presStyleIdx="2" presStyleCnt="4">
        <dgm:presLayoutVars>
          <dgm:bulletEnabled val="1"/>
        </dgm:presLayoutVars>
      </dgm:prSet>
      <dgm:spPr/>
    </dgm:pt>
    <dgm:pt modelId="{11BF062E-010A-414F-BDE7-4E6FB1DBA416}" type="pres">
      <dgm:prSet presAssocID="{2810B1B9-0292-4520-9AAE-F2547355D01D}" presName="sibTrans" presStyleLbl="sibTrans2D1" presStyleIdx="2" presStyleCnt="3"/>
      <dgm:spPr/>
    </dgm:pt>
    <dgm:pt modelId="{21ACCD95-33A3-9343-9550-3E372776273F}" type="pres">
      <dgm:prSet presAssocID="{2810B1B9-0292-4520-9AAE-F2547355D01D}" presName="connectorText" presStyleLbl="sibTrans2D1" presStyleIdx="2" presStyleCnt="3"/>
      <dgm:spPr/>
    </dgm:pt>
    <dgm:pt modelId="{D4735DA0-4B3B-E04F-90CA-43F36FAA17AA}" type="pres">
      <dgm:prSet presAssocID="{ADA2D621-9158-48EB-8DAE-D513EDA56721}" presName="node" presStyleLbl="node1" presStyleIdx="3" presStyleCnt="4">
        <dgm:presLayoutVars>
          <dgm:bulletEnabled val="1"/>
        </dgm:presLayoutVars>
      </dgm:prSet>
      <dgm:spPr/>
    </dgm:pt>
  </dgm:ptLst>
  <dgm:cxnLst>
    <dgm:cxn modelId="{AB3A5703-077A-5B49-8F51-C9D06B249926}" type="presOf" srcId="{ADA2D621-9158-48EB-8DAE-D513EDA56721}" destId="{D4735DA0-4B3B-E04F-90CA-43F36FAA17AA}" srcOrd="0" destOrd="0" presId="urn:microsoft.com/office/officeart/2005/8/layout/process2"/>
    <dgm:cxn modelId="{6738580D-A831-46FF-B5C1-D05036D929E8}" srcId="{F4CBF97E-9394-45CD-B6A0-DBBE6E9583F2}" destId="{CB62F72A-D37A-491F-99DD-8F018345EE3E}" srcOrd="0" destOrd="0" parTransId="{F622A18B-9518-4B5D-9F00-B7EE3FCF688A}" sibTransId="{08FDE6AC-9D3E-41F8-A57E-08F8B0158B6A}"/>
    <dgm:cxn modelId="{25DEBF1B-9E4E-4129-AF7B-A6E76ACDE501}" srcId="{F4CBF97E-9394-45CD-B6A0-DBBE6E9583F2}" destId="{B20F872E-C455-4BD3-8012-66024A019F8D}" srcOrd="2" destOrd="0" parTransId="{795E546E-284A-40E1-9398-57DE00C17CA9}" sibTransId="{2810B1B9-0292-4520-9AAE-F2547355D01D}"/>
    <dgm:cxn modelId="{5CBF5947-5E5B-7042-A682-0604AD56267F}" type="presOf" srcId="{08FDE6AC-9D3E-41F8-A57E-08F8B0158B6A}" destId="{525F9674-ECB8-7745-9375-0E4C0AA0D65D}" srcOrd="1" destOrd="0" presId="urn:microsoft.com/office/officeart/2005/8/layout/process2"/>
    <dgm:cxn modelId="{24A2FA5A-3992-5A4C-BA94-0A7058BACAB0}" type="presOf" srcId="{08FDE6AC-9D3E-41F8-A57E-08F8B0158B6A}" destId="{102509F8-F0E3-C346-8427-1ADBBE543EC8}" srcOrd="0" destOrd="0" presId="urn:microsoft.com/office/officeart/2005/8/layout/process2"/>
    <dgm:cxn modelId="{A7DC98A3-34CB-C049-8147-495A6ADBFAC2}" type="presOf" srcId="{EBC0AA38-CF41-4B1C-9A5D-4B6FE561F124}" destId="{B322EC16-508E-0B44-81FA-20D55FFCC8B3}" srcOrd="0" destOrd="0" presId="urn:microsoft.com/office/officeart/2005/8/layout/process2"/>
    <dgm:cxn modelId="{E2FA2EC0-1498-874E-AA9B-6D072DE65A12}" type="presOf" srcId="{CB62F72A-D37A-491F-99DD-8F018345EE3E}" destId="{5579F5F3-EA4E-A542-A765-2A55FA73D7BE}" srcOrd="0" destOrd="0" presId="urn:microsoft.com/office/officeart/2005/8/layout/process2"/>
    <dgm:cxn modelId="{5137B8C0-BD61-4041-B408-49A4B4E99613}" type="presOf" srcId="{2810B1B9-0292-4520-9AAE-F2547355D01D}" destId="{11BF062E-010A-414F-BDE7-4E6FB1DBA416}" srcOrd="0" destOrd="0" presId="urn:microsoft.com/office/officeart/2005/8/layout/process2"/>
    <dgm:cxn modelId="{3799F9C6-E9C1-D44C-805F-F4EE5BB66556}" type="presOf" srcId="{F4CBF97E-9394-45CD-B6A0-DBBE6E9583F2}" destId="{706323DB-0764-7242-BD03-45AB1FCF896D}" srcOrd="0" destOrd="0" presId="urn:microsoft.com/office/officeart/2005/8/layout/process2"/>
    <dgm:cxn modelId="{B28225CC-204A-4DC4-90B8-BAFD0FC35108}" srcId="{F4CBF97E-9394-45CD-B6A0-DBBE6E9583F2}" destId="{881044FA-D62B-4F20-8067-6325398C17D1}" srcOrd="1" destOrd="0" parTransId="{EA8E0B6A-E668-447B-98D7-115999D9F2A4}" sibTransId="{EBC0AA38-CF41-4B1C-9A5D-4B6FE561F124}"/>
    <dgm:cxn modelId="{B499ADCF-10D9-4BD7-BC6E-64397C9B05D0}" srcId="{F4CBF97E-9394-45CD-B6A0-DBBE6E9583F2}" destId="{ADA2D621-9158-48EB-8DAE-D513EDA56721}" srcOrd="3" destOrd="0" parTransId="{B84EFB4C-6839-4546-8771-322E18ECADE3}" sibTransId="{B09D3450-0A88-4990-85E6-9F2E2BE9126B}"/>
    <dgm:cxn modelId="{85860CE6-E04C-9347-A2D8-307B4CC8454F}" type="presOf" srcId="{B20F872E-C455-4BD3-8012-66024A019F8D}" destId="{B38D4CEF-652B-0742-90E7-1CC7C5B08357}" srcOrd="0" destOrd="0" presId="urn:microsoft.com/office/officeart/2005/8/layout/process2"/>
    <dgm:cxn modelId="{604037E6-5369-7F43-8605-6AB75A7513B8}" type="presOf" srcId="{EBC0AA38-CF41-4B1C-9A5D-4B6FE561F124}" destId="{16E1FB46-0DE8-8349-A157-9AECF4EC5045}" srcOrd="1" destOrd="0" presId="urn:microsoft.com/office/officeart/2005/8/layout/process2"/>
    <dgm:cxn modelId="{FBB5DAE8-5395-3943-A6BF-F922396C9205}" type="presOf" srcId="{2810B1B9-0292-4520-9AAE-F2547355D01D}" destId="{21ACCD95-33A3-9343-9550-3E372776273F}" srcOrd="1" destOrd="0" presId="urn:microsoft.com/office/officeart/2005/8/layout/process2"/>
    <dgm:cxn modelId="{E81872EE-44FB-D74C-AD21-9EC8EC8720C4}" type="presOf" srcId="{881044FA-D62B-4F20-8067-6325398C17D1}" destId="{BFAC2115-C95B-0C43-8C19-3859772620FA}" srcOrd="0" destOrd="0" presId="urn:microsoft.com/office/officeart/2005/8/layout/process2"/>
    <dgm:cxn modelId="{3277790F-E352-8F4F-8CCC-269DFDD0D521}" type="presParOf" srcId="{706323DB-0764-7242-BD03-45AB1FCF896D}" destId="{5579F5F3-EA4E-A542-A765-2A55FA73D7BE}" srcOrd="0" destOrd="0" presId="urn:microsoft.com/office/officeart/2005/8/layout/process2"/>
    <dgm:cxn modelId="{62383BBE-793A-C246-BF30-96EE3395D02D}" type="presParOf" srcId="{706323DB-0764-7242-BD03-45AB1FCF896D}" destId="{102509F8-F0E3-C346-8427-1ADBBE543EC8}" srcOrd="1" destOrd="0" presId="urn:microsoft.com/office/officeart/2005/8/layout/process2"/>
    <dgm:cxn modelId="{DEF2158B-FAFF-1344-8CB0-6C50A3F46CBC}" type="presParOf" srcId="{102509F8-F0E3-C346-8427-1ADBBE543EC8}" destId="{525F9674-ECB8-7745-9375-0E4C0AA0D65D}" srcOrd="0" destOrd="0" presId="urn:microsoft.com/office/officeart/2005/8/layout/process2"/>
    <dgm:cxn modelId="{B0DD9AE2-7273-0A45-971E-97601C3092D1}" type="presParOf" srcId="{706323DB-0764-7242-BD03-45AB1FCF896D}" destId="{BFAC2115-C95B-0C43-8C19-3859772620FA}" srcOrd="2" destOrd="0" presId="urn:microsoft.com/office/officeart/2005/8/layout/process2"/>
    <dgm:cxn modelId="{3DCEE54F-0353-D740-AD7E-66C88B5506C5}" type="presParOf" srcId="{706323DB-0764-7242-BD03-45AB1FCF896D}" destId="{B322EC16-508E-0B44-81FA-20D55FFCC8B3}" srcOrd="3" destOrd="0" presId="urn:microsoft.com/office/officeart/2005/8/layout/process2"/>
    <dgm:cxn modelId="{BE72543B-F1B9-1D43-A6A8-7D268D5186B4}" type="presParOf" srcId="{B322EC16-508E-0B44-81FA-20D55FFCC8B3}" destId="{16E1FB46-0DE8-8349-A157-9AECF4EC5045}" srcOrd="0" destOrd="0" presId="urn:microsoft.com/office/officeart/2005/8/layout/process2"/>
    <dgm:cxn modelId="{692F6953-CCA9-5D45-913D-85A4E7E9069F}" type="presParOf" srcId="{706323DB-0764-7242-BD03-45AB1FCF896D}" destId="{B38D4CEF-652B-0742-90E7-1CC7C5B08357}" srcOrd="4" destOrd="0" presId="urn:microsoft.com/office/officeart/2005/8/layout/process2"/>
    <dgm:cxn modelId="{E55215C2-24E1-3748-A885-072F9DB52FAF}" type="presParOf" srcId="{706323DB-0764-7242-BD03-45AB1FCF896D}" destId="{11BF062E-010A-414F-BDE7-4E6FB1DBA416}" srcOrd="5" destOrd="0" presId="urn:microsoft.com/office/officeart/2005/8/layout/process2"/>
    <dgm:cxn modelId="{C7190E50-3629-0449-BC92-783D08197C21}" type="presParOf" srcId="{11BF062E-010A-414F-BDE7-4E6FB1DBA416}" destId="{21ACCD95-33A3-9343-9550-3E372776273F}" srcOrd="0" destOrd="0" presId="urn:microsoft.com/office/officeart/2005/8/layout/process2"/>
    <dgm:cxn modelId="{BB929F6F-C7AB-514D-9F6D-9EDA618B30A7}" type="presParOf" srcId="{706323DB-0764-7242-BD03-45AB1FCF896D}" destId="{D4735DA0-4B3B-E04F-90CA-43F36FAA17AA}"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9F5F3-EA4E-A542-A765-2A55FA73D7BE}">
      <dsp:nvSpPr>
        <dsp:cNvPr id="0" name=""/>
        <dsp:cNvSpPr/>
      </dsp:nvSpPr>
      <dsp:spPr>
        <a:xfrm>
          <a:off x="1245181" y="2124"/>
          <a:ext cx="2726810" cy="79037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EduBridge offers an uninterrupted learning environment, free from the distractions of advertisements, allowing users to focus solely on their educational objectives.</a:t>
          </a:r>
        </a:p>
      </dsp:txBody>
      <dsp:txXfrm>
        <a:off x="1268330" y="25273"/>
        <a:ext cx="2680512" cy="744081"/>
      </dsp:txXfrm>
    </dsp:sp>
    <dsp:sp modelId="{102509F8-F0E3-C346-8427-1ADBBE543EC8}">
      <dsp:nvSpPr>
        <dsp:cNvPr id="0" name=""/>
        <dsp:cNvSpPr/>
      </dsp:nvSpPr>
      <dsp:spPr>
        <a:xfrm rot="5400000">
          <a:off x="2460390" y="812263"/>
          <a:ext cx="296392" cy="355670"/>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501885" y="841902"/>
        <a:ext cx="213402" cy="207474"/>
      </dsp:txXfrm>
    </dsp:sp>
    <dsp:sp modelId="{BFAC2115-C95B-0C43-8C19-3859772620FA}">
      <dsp:nvSpPr>
        <dsp:cNvPr id="0" name=""/>
        <dsp:cNvSpPr/>
      </dsp:nvSpPr>
      <dsp:spPr>
        <a:xfrm>
          <a:off x="1245181" y="1187694"/>
          <a:ext cx="2726810" cy="79037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Courses on EduBridge are organized, making it easier for students to follow and for instructors to organize their teaching materials.</a:t>
          </a:r>
        </a:p>
      </dsp:txBody>
      <dsp:txXfrm>
        <a:off x="1268330" y="1210843"/>
        <a:ext cx="2680512" cy="744081"/>
      </dsp:txXfrm>
    </dsp:sp>
    <dsp:sp modelId="{B322EC16-508E-0B44-81FA-20D55FFCC8B3}">
      <dsp:nvSpPr>
        <dsp:cNvPr id="0" name=""/>
        <dsp:cNvSpPr/>
      </dsp:nvSpPr>
      <dsp:spPr>
        <a:xfrm rot="5400000">
          <a:off x="2460390" y="1997833"/>
          <a:ext cx="296392" cy="355670"/>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501885" y="2027472"/>
        <a:ext cx="213402" cy="207474"/>
      </dsp:txXfrm>
    </dsp:sp>
    <dsp:sp modelId="{B38D4CEF-652B-0742-90E7-1CC7C5B08357}">
      <dsp:nvSpPr>
        <dsp:cNvPr id="0" name=""/>
        <dsp:cNvSpPr/>
      </dsp:nvSpPr>
      <dsp:spPr>
        <a:xfrm>
          <a:off x="1245181" y="2373263"/>
          <a:ext cx="2726810" cy="79037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EduBridge enables users to download videos and access them offline, ensuring learning is never interrupted by connection issues.</a:t>
          </a:r>
        </a:p>
      </dsp:txBody>
      <dsp:txXfrm>
        <a:off x="1268330" y="2396412"/>
        <a:ext cx="2680512" cy="744081"/>
      </dsp:txXfrm>
    </dsp:sp>
    <dsp:sp modelId="{11BF062E-010A-414F-BDE7-4E6FB1DBA416}">
      <dsp:nvSpPr>
        <dsp:cNvPr id="0" name=""/>
        <dsp:cNvSpPr/>
      </dsp:nvSpPr>
      <dsp:spPr>
        <a:xfrm rot="5400000">
          <a:off x="2460390" y="3183403"/>
          <a:ext cx="296392" cy="355670"/>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2501885" y="3213042"/>
        <a:ext cx="213402" cy="207474"/>
      </dsp:txXfrm>
    </dsp:sp>
    <dsp:sp modelId="{D4735DA0-4B3B-E04F-90CA-43F36FAA17AA}">
      <dsp:nvSpPr>
        <dsp:cNvPr id="0" name=""/>
        <dsp:cNvSpPr/>
      </dsp:nvSpPr>
      <dsp:spPr>
        <a:xfrm>
          <a:off x="1245181" y="3558833"/>
          <a:ext cx="2726810" cy="790379"/>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Users can quickly find specific topics, courses, or resources, making navigation and knowledge more efficient on the platform.</a:t>
          </a:r>
        </a:p>
      </dsp:txBody>
      <dsp:txXfrm>
        <a:off x="1268330" y="3581982"/>
        <a:ext cx="2680512" cy="7440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D8D21B-A635-A342-9446-94613544752C}" type="datetimeFigureOut">
              <a:rPr lang="en-US" smtClean="0"/>
              <a:t>5/15/24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DF280-522A-0449-AA27-151A7C03EE50}" type="slidenum">
              <a:rPr lang="en-US" smtClean="0"/>
              <a:t>‹#›</a:t>
            </a:fld>
            <a:endParaRPr lang="en-US"/>
          </a:p>
        </p:txBody>
      </p:sp>
    </p:spTree>
    <p:extLst>
      <p:ext uri="{BB962C8B-B14F-4D97-AF65-F5344CB8AC3E}">
        <p14:creationId xmlns:p14="http://schemas.microsoft.com/office/powerpoint/2010/main" val="2982945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8D21B-A635-A342-9446-94613544752C}" type="datetimeFigureOut">
              <a:rPr lang="en-US" smtClean="0"/>
              <a:t>5/15/24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DF280-522A-0449-AA27-151A7C03EE50}" type="slidenum">
              <a:rPr lang="en-US" smtClean="0"/>
              <a:t>‹#›</a:t>
            </a:fld>
            <a:endParaRPr lang="en-US"/>
          </a:p>
        </p:txBody>
      </p:sp>
    </p:spTree>
    <p:extLst>
      <p:ext uri="{BB962C8B-B14F-4D97-AF65-F5344CB8AC3E}">
        <p14:creationId xmlns:p14="http://schemas.microsoft.com/office/powerpoint/2010/main" val="287325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8D21B-A635-A342-9446-94613544752C}" type="datetimeFigureOut">
              <a:rPr lang="en-US" smtClean="0"/>
              <a:t>5/15/24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DF280-522A-0449-AA27-151A7C03EE50}" type="slidenum">
              <a:rPr lang="en-US" smtClean="0"/>
              <a:t>‹#›</a:t>
            </a:fld>
            <a:endParaRPr lang="en-US"/>
          </a:p>
        </p:txBody>
      </p:sp>
    </p:spTree>
    <p:extLst>
      <p:ext uri="{BB962C8B-B14F-4D97-AF65-F5344CB8AC3E}">
        <p14:creationId xmlns:p14="http://schemas.microsoft.com/office/powerpoint/2010/main" val="603321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8D21B-A635-A342-9446-94613544752C}" type="datetimeFigureOut">
              <a:rPr lang="en-US" smtClean="0"/>
              <a:t>5/15/24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DF280-522A-0449-AA27-151A7C03EE50}" type="slidenum">
              <a:rPr lang="en-US" smtClean="0"/>
              <a:t>‹#›</a:t>
            </a:fld>
            <a:endParaRPr lang="en-US"/>
          </a:p>
        </p:txBody>
      </p:sp>
    </p:spTree>
    <p:extLst>
      <p:ext uri="{BB962C8B-B14F-4D97-AF65-F5344CB8AC3E}">
        <p14:creationId xmlns:p14="http://schemas.microsoft.com/office/powerpoint/2010/main" val="3044826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D8D21B-A635-A342-9446-94613544752C}" type="datetimeFigureOut">
              <a:rPr lang="en-US" smtClean="0"/>
              <a:t>5/15/24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6DF280-522A-0449-AA27-151A7C03EE50}" type="slidenum">
              <a:rPr lang="en-US" smtClean="0"/>
              <a:t>‹#›</a:t>
            </a:fld>
            <a:endParaRPr lang="en-US"/>
          </a:p>
        </p:txBody>
      </p:sp>
    </p:spTree>
    <p:extLst>
      <p:ext uri="{BB962C8B-B14F-4D97-AF65-F5344CB8AC3E}">
        <p14:creationId xmlns:p14="http://schemas.microsoft.com/office/powerpoint/2010/main" val="3804545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D8D21B-A635-A342-9446-94613544752C}" type="datetimeFigureOut">
              <a:rPr lang="en-US" smtClean="0"/>
              <a:t>5/15/24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DF280-522A-0449-AA27-151A7C03EE50}" type="slidenum">
              <a:rPr lang="en-US" smtClean="0"/>
              <a:t>‹#›</a:t>
            </a:fld>
            <a:endParaRPr lang="en-US"/>
          </a:p>
        </p:txBody>
      </p:sp>
    </p:spTree>
    <p:extLst>
      <p:ext uri="{BB962C8B-B14F-4D97-AF65-F5344CB8AC3E}">
        <p14:creationId xmlns:p14="http://schemas.microsoft.com/office/powerpoint/2010/main" val="438117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D8D21B-A635-A342-9446-94613544752C}" type="datetimeFigureOut">
              <a:rPr lang="en-US" smtClean="0"/>
              <a:t>5/15/24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6DF280-522A-0449-AA27-151A7C03EE50}" type="slidenum">
              <a:rPr lang="en-US" smtClean="0"/>
              <a:t>‹#›</a:t>
            </a:fld>
            <a:endParaRPr lang="en-US"/>
          </a:p>
        </p:txBody>
      </p:sp>
    </p:spTree>
    <p:extLst>
      <p:ext uri="{BB962C8B-B14F-4D97-AF65-F5344CB8AC3E}">
        <p14:creationId xmlns:p14="http://schemas.microsoft.com/office/powerpoint/2010/main" val="954552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D8D21B-A635-A342-9446-94613544752C}" type="datetimeFigureOut">
              <a:rPr lang="en-US" smtClean="0"/>
              <a:t>5/15/24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6DF280-522A-0449-AA27-151A7C03EE50}" type="slidenum">
              <a:rPr lang="en-US" smtClean="0"/>
              <a:t>‹#›</a:t>
            </a:fld>
            <a:endParaRPr lang="en-US"/>
          </a:p>
        </p:txBody>
      </p:sp>
    </p:spTree>
    <p:extLst>
      <p:ext uri="{BB962C8B-B14F-4D97-AF65-F5344CB8AC3E}">
        <p14:creationId xmlns:p14="http://schemas.microsoft.com/office/powerpoint/2010/main" val="86027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D8D21B-A635-A342-9446-94613544752C}" type="datetimeFigureOut">
              <a:rPr lang="en-US" smtClean="0"/>
              <a:t>5/15/24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6DF280-522A-0449-AA27-151A7C03EE50}" type="slidenum">
              <a:rPr lang="en-US" smtClean="0"/>
              <a:t>‹#›</a:t>
            </a:fld>
            <a:endParaRPr lang="en-US"/>
          </a:p>
        </p:txBody>
      </p:sp>
    </p:spTree>
    <p:extLst>
      <p:ext uri="{BB962C8B-B14F-4D97-AF65-F5344CB8AC3E}">
        <p14:creationId xmlns:p14="http://schemas.microsoft.com/office/powerpoint/2010/main" val="3152095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D8D21B-A635-A342-9446-94613544752C}" type="datetimeFigureOut">
              <a:rPr lang="en-US" smtClean="0"/>
              <a:t>5/15/24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DF280-522A-0449-AA27-151A7C03EE50}" type="slidenum">
              <a:rPr lang="en-US" smtClean="0"/>
              <a:t>‹#›</a:t>
            </a:fld>
            <a:endParaRPr lang="en-US"/>
          </a:p>
        </p:txBody>
      </p:sp>
    </p:spTree>
    <p:extLst>
      <p:ext uri="{BB962C8B-B14F-4D97-AF65-F5344CB8AC3E}">
        <p14:creationId xmlns:p14="http://schemas.microsoft.com/office/powerpoint/2010/main" val="3079944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D8D21B-A635-A342-9446-94613544752C}" type="datetimeFigureOut">
              <a:rPr lang="en-US" smtClean="0"/>
              <a:t>5/15/24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6DF280-522A-0449-AA27-151A7C03EE50}" type="slidenum">
              <a:rPr lang="en-US" smtClean="0"/>
              <a:t>‹#›</a:t>
            </a:fld>
            <a:endParaRPr lang="en-US"/>
          </a:p>
        </p:txBody>
      </p:sp>
    </p:spTree>
    <p:extLst>
      <p:ext uri="{BB962C8B-B14F-4D97-AF65-F5344CB8AC3E}">
        <p14:creationId xmlns:p14="http://schemas.microsoft.com/office/powerpoint/2010/main" val="2010908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3D8D21B-A635-A342-9446-94613544752C}" type="datetimeFigureOut">
              <a:rPr lang="en-US" smtClean="0"/>
              <a:t>5/15/24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F6DF280-522A-0449-AA27-151A7C03EE50}" type="slidenum">
              <a:rPr lang="en-US" smtClean="0"/>
              <a:t>‹#›</a:t>
            </a:fld>
            <a:endParaRPr lang="en-US"/>
          </a:p>
        </p:txBody>
      </p:sp>
    </p:spTree>
    <p:extLst>
      <p:ext uri="{BB962C8B-B14F-4D97-AF65-F5344CB8AC3E}">
        <p14:creationId xmlns:p14="http://schemas.microsoft.com/office/powerpoint/2010/main" val="3908124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2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F64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CF699F-ABD2-A50B-C50B-775EDD017B60}"/>
              </a:ext>
            </a:extLst>
          </p:cNvPr>
          <p:cNvSpPr>
            <a:spLocks noGrp="1"/>
          </p:cNvSpPr>
          <p:nvPr>
            <p:ph type="ctrTitle"/>
          </p:nvPr>
        </p:nvSpPr>
        <p:spPr>
          <a:xfrm>
            <a:off x="838200" y="171162"/>
            <a:ext cx="2840182" cy="2371148"/>
          </a:xfrm>
          <a:prstGeom prst="ellipse">
            <a:avLst/>
          </a:prstGeom>
        </p:spPr>
        <p:txBody>
          <a:bodyPr vert="horz" lIns="91440" tIns="45720" rIns="91440" bIns="45720" rtlCol="0" anchor="ctr">
            <a:normAutofit/>
          </a:bodyPr>
          <a:lstStyle/>
          <a:p>
            <a:pPr algn="l"/>
            <a:r>
              <a:rPr lang="en-US" kern="1200" dirty="0">
                <a:solidFill>
                  <a:srgbClr val="FFFFFF"/>
                </a:solidFill>
                <a:latin typeface="+mj-lt"/>
                <a:ea typeface="+mj-ea"/>
                <a:cs typeface="+mj-cs"/>
              </a:rPr>
              <a:t>Meet</a:t>
            </a:r>
          </a:p>
        </p:txBody>
      </p:sp>
      <p:pic>
        <p:nvPicPr>
          <p:cNvPr id="6" name="Picture 5" descr="A logo with a person in the middle&#10;&#10;Description automatically generated">
            <a:extLst>
              <a:ext uri="{FF2B5EF4-FFF2-40B4-BE49-F238E27FC236}">
                <a16:creationId xmlns:a16="http://schemas.microsoft.com/office/drawing/2014/main" id="{9171886A-1FBB-D6CD-53E8-5586A8D082FB}"/>
              </a:ext>
            </a:extLst>
          </p:cNvPr>
          <p:cNvPicPr>
            <a:picLocks noChangeAspect="1"/>
          </p:cNvPicPr>
          <p:nvPr/>
        </p:nvPicPr>
        <p:blipFill>
          <a:blip r:embed="rId2"/>
          <a:stretch>
            <a:fillRect/>
          </a:stretch>
        </p:blipFill>
        <p:spPr>
          <a:xfrm>
            <a:off x="5092293" y="640080"/>
            <a:ext cx="5578816" cy="5578816"/>
          </a:xfrm>
          <a:prstGeom prst="rect">
            <a:avLst/>
          </a:prstGeom>
        </p:spPr>
      </p:pic>
      <p:sp>
        <p:nvSpPr>
          <p:cNvPr id="8" name="TextBox 7">
            <a:extLst>
              <a:ext uri="{FF2B5EF4-FFF2-40B4-BE49-F238E27FC236}">
                <a16:creationId xmlns:a16="http://schemas.microsoft.com/office/drawing/2014/main" id="{5773D16B-CEC5-95FB-4A89-3D6A7526C061}"/>
              </a:ext>
            </a:extLst>
          </p:cNvPr>
          <p:cNvSpPr txBox="1"/>
          <p:nvPr/>
        </p:nvSpPr>
        <p:spPr>
          <a:xfrm>
            <a:off x="6526746" y="5086350"/>
            <a:ext cx="2856872" cy="369332"/>
          </a:xfrm>
          <a:prstGeom prst="rect">
            <a:avLst/>
          </a:prstGeom>
          <a:noFill/>
        </p:spPr>
        <p:txBody>
          <a:bodyPr wrap="none" rtlCol="0">
            <a:spAutoFit/>
          </a:bodyPr>
          <a:lstStyle/>
          <a:p>
            <a:r>
              <a:rPr lang="en-US" b="1" dirty="0">
                <a:latin typeface="ACADEMY ENGRAVED LET PLAIN:1.0" panose="02000000000000000000" pitchFamily="2" charset="0"/>
              </a:rPr>
              <a:t>Your Learning companion</a:t>
            </a:r>
          </a:p>
        </p:txBody>
      </p:sp>
    </p:spTree>
    <p:extLst>
      <p:ext uri="{BB962C8B-B14F-4D97-AF65-F5344CB8AC3E}">
        <p14:creationId xmlns:p14="http://schemas.microsoft.com/office/powerpoint/2010/main" val="159377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9" name="Rectangle 4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0C762991-EBE7-E622-4E14-07B3EAF68D7D}"/>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br>
              <a:rPr lang="en-US" sz="4000" kern="1200">
                <a:solidFill>
                  <a:srgbClr val="FFFFFF"/>
                </a:solidFill>
                <a:latin typeface="+mj-lt"/>
                <a:ea typeface="+mj-ea"/>
                <a:cs typeface="+mj-cs"/>
              </a:rPr>
            </a:br>
            <a:endParaRPr lang="en-US" sz="4000" kern="1200">
              <a:solidFill>
                <a:srgbClr val="FFFFFF"/>
              </a:solidFill>
              <a:latin typeface="+mj-lt"/>
              <a:ea typeface="+mj-ea"/>
              <a:cs typeface="+mj-cs"/>
            </a:endParaRPr>
          </a:p>
        </p:txBody>
      </p:sp>
      <p:sp>
        <p:nvSpPr>
          <p:cNvPr id="28" name="TextBox 27">
            <a:extLst>
              <a:ext uri="{FF2B5EF4-FFF2-40B4-BE49-F238E27FC236}">
                <a16:creationId xmlns:a16="http://schemas.microsoft.com/office/drawing/2014/main" id="{4647B531-7686-B4EB-7E85-5549D7342F78}"/>
              </a:ext>
            </a:extLst>
          </p:cNvPr>
          <p:cNvSpPr txBox="1"/>
          <p:nvPr/>
        </p:nvSpPr>
        <p:spPr>
          <a:xfrm>
            <a:off x="166256" y="433225"/>
            <a:ext cx="3734718" cy="5546047"/>
          </a:xfrm>
          <a:prstGeom prst="rect">
            <a:avLst/>
          </a:prstGeom>
        </p:spPr>
        <p:txBody>
          <a:bodyPr vert="horz" lIns="91440" tIns="45720" rIns="91440" bIns="45720" rtlCol="0" anchor="ctr">
            <a:normAutofit/>
          </a:bodyPr>
          <a:lstStyle/>
          <a:p>
            <a:pPr algn="ctr" defTabSz="914400">
              <a:lnSpc>
                <a:spcPct val="90000"/>
              </a:lnSpc>
              <a:spcAft>
                <a:spcPts val="600"/>
              </a:spcAft>
            </a:pPr>
            <a:r>
              <a:rPr lang="en-US" sz="4000" dirty="0">
                <a:solidFill>
                  <a:schemeClr val="bg1"/>
                </a:solidFill>
              </a:rPr>
              <a:t>Technologies</a:t>
            </a:r>
          </a:p>
        </p:txBody>
      </p:sp>
      <p:pic>
        <p:nvPicPr>
          <p:cNvPr id="34" name="Content Placeholder 4" descr="A diagram of a software development process&#10;&#10;Description automatically generated">
            <a:extLst>
              <a:ext uri="{FF2B5EF4-FFF2-40B4-BE49-F238E27FC236}">
                <a16:creationId xmlns:a16="http://schemas.microsoft.com/office/drawing/2014/main" id="{4C1F7EF4-D69B-0E50-6BBF-4ED25DC40417}"/>
              </a:ext>
            </a:extLst>
          </p:cNvPr>
          <p:cNvPicPr>
            <a:picLocks noChangeAspect="1"/>
          </p:cNvPicPr>
          <p:nvPr/>
        </p:nvPicPr>
        <p:blipFill>
          <a:blip r:embed="rId2"/>
          <a:stretch>
            <a:fillRect/>
          </a:stretch>
        </p:blipFill>
        <p:spPr>
          <a:xfrm>
            <a:off x="5817563" y="511388"/>
            <a:ext cx="5036483" cy="5925274"/>
          </a:xfrm>
          <a:prstGeom prst="rect">
            <a:avLst/>
          </a:prstGeom>
        </p:spPr>
      </p:pic>
    </p:spTree>
    <p:extLst>
      <p:ext uri="{BB962C8B-B14F-4D97-AF65-F5344CB8AC3E}">
        <p14:creationId xmlns:p14="http://schemas.microsoft.com/office/powerpoint/2010/main" val="531999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10C3D3-E810-CE09-5D03-A36ED10D425F}"/>
              </a:ext>
            </a:extLst>
          </p:cNvPr>
          <p:cNvSpPr>
            <a:spLocks noGrp="1"/>
          </p:cNvSpPr>
          <p:nvPr>
            <p:ph type="title"/>
          </p:nvPr>
        </p:nvSpPr>
        <p:spPr>
          <a:xfrm>
            <a:off x="8128990" y="637763"/>
            <a:ext cx="2916358" cy="1495758"/>
          </a:xfrm>
        </p:spPr>
        <p:txBody>
          <a:bodyPr anchor="t">
            <a:normAutofit/>
          </a:bodyPr>
          <a:lstStyle/>
          <a:p>
            <a:r>
              <a:rPr lang="en-US" sz="4000"/>
              <a:t>Testing</a:t>
            </a:r>
          </a:p>
        </p:txBody>
      </p:sp>
      <p:sp>
        <p:nvSpPr>
          <p:cNvPr id="11" name="Rectangle 10">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34621"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Description automatically generated">
            <a:extLst>
              <a:ext uri="{FF2B5EF4-FFF2-40B4-BE49-F238E27FC236}">
                <a16:creationId xmlns:a16="http://schemas.microsoft.com/office/drawing/2014/main" id="{7E0A3155-32B2-A983-44ED-1CE1BAB18560}"/>
              </a:ext>
            </a:extLst>
          </p:cNvPr>
          <p:cNvPicPr>
            <a:picLocks noChangeAspect="1"/>
          </p:cNvPicPr>
          <p:nvPr/>
        </p:nvPicPr>
        <p:blipFill rotWithShape="1">
          <a:blip r:embed="rId2"/>
          <a:srcRect l="20952" r="1788" b="-3"/>
          <a:stretch/>
        </p:blipFill>
        <p:spPr>
          <a:xfrm>
            <a:off x="1155547" y="637762"/>
            <a:ext cx="5725584" cy="5576770"/>
          </a:xfrm>
          <a:prstGeom prst="rect">
            <a:avLst/>
          </a:prstGeom>
        </p:spPr>
      </p:pic>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8990" y="2294388"/>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B7994C-E4C2-FEE3-88F6-7526648348E1}"/>
              </a:ext>
            </a:extLst>
          </p:cNvPr>
          <p:cNvSpPr>
            <a:spLocks noGrp="1"/>
          </p:cNvSpPr>
          <p:nvPr>
            <p:ph idx="1"/>
          </p:nvPr>
        </p:nvSpPr>
        <p:spPr>
          <a:xfrm>
            <a:off x="8128937" y="2500975"/>
            <a:ext cx="2916412" cy="3675988"/>
          </a:xfrm>
        </p:spPr>
        <p:txBody>
          <a:bodyPr>
            <a:normAutofit/>
          </a:bodyPr>
          <a:lstStyle/>
          <a:p>
            <a:r>
              <a:rPr lang="en-US" sz="2000" dirty="0"/>
              <a:t>To ensure that our consumers have no problems using our app, we tested everything before uploading it to the server.</a:t>
            </a:r>
          </a:p>
          <a:p>
            <a:endParaRPr lang="en-US" sz="2000" dirty="0"/>
          </a:p>
        </p:txBody>
      </p:sp>
    </p:spTree>
    <p:extLst>
      <p:ext uri="{BB962C8B-B14F-4D97-AF65-F5344CB8AC3E}">
        <p14:creationId xmlns:p14="http://schemas.microsoft.com/office/powerpoint/2010/main" val="4011027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A35F64-9331-C884-0947-8D7A43816118}"/>
              </a:ext>
            </a:extLst>
          </p:cNvPr>
          <p:cNvPicPr>
            <a:picLocks noChangeAspect="1"/>
          </p:cNvPicPr>
          <p:nvPr/>
        </p:nvPicPr>
        <p:blipFill rotWithShape="1">
          <a:blip r:embed="rId2"/>
          <a:srcRect l="14930" r="14671"/>
          <a:stretch/>
        </p:blipFill>
        <p:spPr>
          <a:xfrm>
            <a:off x="7364078" y="1"/>
            <a:ext cx="4827922" cy="6857999"/>
          </a:xfrm>
          <a:custGeom>
            <a:avLst/>
            <a:gdLst/>
            <a:ahLst/>
            <a:cxnLst/>
            <a:rect l="l" t="t" r="r" b="b"/>
            <a:pathLst>
              <a:path w="4827922" h="6858000">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5" name="Picture 4">
            <a:extLst>
              <a:ext uri="{FF2B5EF4-FFF2-40B4-BE49-F238E27FC236}">
                <a16:creationId xmlns:a16="http://schemas.microsoft.com/office/drawing/2014/main" id="{71510E92-EC54-0034-FADD-F9185D1F5ACB}"/>
              </a:ext>
            </a:extLst>
          </p:cNvPr>
          <p:cNvPicPr>
            <a:picLocks noChangeAspect="1"/>
          </p:cNvPicPr>
          <p:nvPr/>
        </p:nvPicPr>
        <p:blipFill rotWithShape="1">
          <a:blip r:embed="rId3"/>
          <a:srcRect r="3445"/>
          <a:stretch/>
        </p:blipFill>
        <p:spPr>
          <a:xfrm>
            <a:off x="3119360" y="18"/>
            <a:ext cx="4966290" cy="6857999"/>
          </a:xfrm>
          <a:custGeom>
            <a:avLst/>
            <a:gdLst/>
            <a:ahLst/>
            <a:cxnLst/>
            <a:rect l="l" t="t" r="r" b="b"/>
            <a:pathLst>
              <a:path w="4966290" h="6857999">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p:spPr>
      </p:pic>
      <p:sp>
        <p:nvSpPr>
          <p:cNvPr id="2" name="Title 1">
            <a:extLst>
              <a:ext uri="{FF2B5EF4-FFF2-40B4-BE49-F238E27FC236}">
                <a16:creationId xmlns:a16="http://schemas.microsoft.com/office/drawing/2014/main" id="{6D4AF3FE-1124-EFF6-12D0-0A1230ACD99C}"/>
              </a:ext>
            </a:extLst>
          </p:cNvPr>
          <p:cNvSpPr>
            <a:spLocks noGrp="1"/>
          </p:cNvSpPr>
          <p:nvPr>
            <p:ph type="title"/>
          </p:nvPr>
        </p:nvSpPr>
        <p:spPr>
          <a:xfrm>
            <a:off x="448056" y="681038"/>
            <a:ext cx="2804504" cy="1325563"/>
          </a:xfrm>
        </p:spPr>
        <p:txBody>
          <a:bodyPr anchor="ctr">
            <a:normAutofit/>
          </a:bodyPr>
          <a:lstStyle/>
          <a:p>
            <a:pPr algn="ctr"/>
            <a:r>
              <a:rPr lang="en-US" sz="2800" dirty="0"/>
              <a:t>Team Management </a:t>
            </a:r>
          </a:p>
        </p:txBody>
      </p:sp>
      <p:sp>
        <p:nvSpPr>
          <p:cNvPr id="3" name="Content Placeholder 2">
            <a:extLst>
              <a:ext uri="{FF2B5EF4-FFF2-40B4-BE49-F238E27FC236}">
                <a16:creationId xmlns:a16="http://schemas.microsoft.com/office/drawing/2014/main" id="{2670A336-110D-54D6-E80C-AAB170C0619F}"/>
              </a:ext>
            </a:extLst>
          </p:cNvPr>
          <p:cNvSpPr>
            <a:spLocks noGrp="1"/>
          </p:cNvSpPr>
          <p:nvPr>
            <p:ph idx="1"/>
          </p:nvPr>
        </p:nvSpPr>
        <p:spPr>
          <a:xfrm>
            <a:off x="448056" y="2258171"/>
            <a:ext cx="2804504" cy="3918792"/>
          </a:xfrm>
        </p:spPr>
        <p:txBody>
          <a:bodyPr>
            <a:normAutofit fontScale="92500"/>
          </a:bodyPr>
          <a:lstStyle/>
          <a:p>
            <a:r>
              <a:rPr lang="en-US" sz="1800" dirty="0"/>
              <a:t>Virtual Meeting</a:t>
            </a:r>
          </a:p>
          <a:p>
            <a:pPr marL="0" indent="0">
              <a:buNone/>
            </a:pPr>
            <a:endParaRPr lang="en-US" sz="1800" dirty="0"/>
          </a:p>
          <a:p>
            <a:r>
              <a:rPr lang="en-US" sz="1800" dirty="0"/>
              <a:t>Constant Updates on Discord by team members </a:t>
            </a:r>
          </a:p>
          <a:p>
            <a:pPr marL="0" indent="0">
              <a:buNone/>
            </a:pPr>
            <a:endParaRPr lang="en-US" sz="1800" dirty="0"/>
          </a:p>
          <a:p>
            <a:r>
              <a:rPr lang="en-US" sz="1800" dirty="0"/>
              <a:t>In – Person Meeting Friday 1:30 PM – 3</a:t>
            </a:r>
            <a:r>
              <a:rPr lang="en-US" sz="1800" dirty="0">
                <a:sym typeface="Wingdings" pitchFamily="2" charset="2"/>
              </a:rPr>
              <a:t>:00 PM in library</a:t>
            </a:r>
          </a:p>
          <a:p>
            <a:endParaRPr lang="en-US" sz="1800" dirty="0">
              <a:sym typeface="Wingdings" pitchFamily="2" charset="2"/>
            </a:endParaRPr>
          </a:p>
          <a:p>
            <a:r>
              <a:rPr lang="en-US" sz="1800" dirty="0">
                <a:sym typeface="Wingdings" pitchFamily="2" charset="2"/>
              </a:rPr>
              <a:t>Watched cricket matches together and got into fights (just kidding)</a:t>
            </a:r>
          </a:p>
        </p:txBody>
      </p:sp>
    </p:spTree>
    <p:extLst>
      <p:ext uri="{BB962C8B-B14F-4D97-AF65-F5344CB8AC3E}">
        <p14:creationId xmlns:p14="http://schemas.microsoft.com/office/powerpoint/2010/main" val="407553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BEB6CC8-FB3E-DA16-410A-36E8BE38C4F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Task Assignment</a:t>
            </a:r>
          </a:p>
        </p:txBody>
      </p:sp>
      <p:pic>
        <p:nvPicPr>
          <p:cNvPr id="6" name="Content Placeholder 4" descr="A screenshot of a computer&#10;&#10;Description automatically generated">
            <a:extLst>
              <a:ext uri="{FF2B5EF4-FFF2-40B4-BE49-F238E27FC236}">
                <a16:creationId xmlns:a16="http://schemas.microsoft.com/office/drawing/2014/main" id="{2DA6064E-7E6D-9818-DDAF-6143ABF22B8B}"/>
              </a:ext>
            </a:extLst>
          </p:cNvPr>
          <p:cNvPicPr>
            <a:picLocks noGrp="1" noChangeAspect="1"/>
          </p:cNvPicPr>
          <p:nvPr>
            <p:ph idx="1"/>
          </p:nvPr>
        </p:nvPicPr>
        <p:blipFill>
          <a:blip r:embed="rId2"/>
          <a:stretch>
            <a:fillRect/>
          </a:stretch>
        </p:blipFill>
        <p:spPr>
          <a:xfrm>
            <a:off x="4502428" y="755473"/>
            <a:ext cx="7225748" cy="5347053"/>
          </a:xfrm>
          <a:prstGeom prst="rect">
            <a:avLst/>
          </a:prstGeom>
        </p:spPr>
      </p:pic>
    </p:spTree>
    <p:extLst>
      <p:ext uri="{BB962C8B-B14F-4D97-AF65-F5344CB8AC3E}">
        <p14:creationId xmlns:p14="http://schemas.microsoft.com/office/powerpoint/2010/main" val="2451715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5395B69A-F97E-ED56-EB36-55FD768BDA0A}"/>
              </a:ext>
            </a:extLst>
          </p:cNvPr>
          <p:cNvPicPr>
            <a:picLocks noGrp="1" noChangeAspect="1"/>
          </p:cNvPicPr>
          <p:nvPr>
            <p:ph idx="1"/>
          </p:nvPr>
        </p:nvPicPr>
        <p:blipFill rotWithShape="1">
          <a:blip r:embed="rId2"/>
          <a:srcRect b="8780"/>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C90D1E-AC86-32AD-618F-07813A3C45AE}"/>
              </a:ext>
            </a:extLst>
          </p:cNvPr>
          <p:cNvSpPr>
            <a:spLocks noGrp="1"/>
          </p:cNvSpPr>
          <p:nvPr>
            <p:ph type="title"/>
          </p:nvPr>
        </p:nvSpPr>
        <p:spPr>
          <a:xfrm>
            <a:off x="7947246" y="1215326"/>
            <a:ext cx="3822189" cy="1899912"/>
          </a:xfrm>
        </p:spPr>
        <p:txBody>
          <a:bodyPr vert="horz" lIns="91440" tIns="45720" rIns="91440" bIns="45720" rtlCol="0" anchor="ctr">
            <a:normAutofit/>
          </a:bodyPr>
          <a:lstStyle/>
          <a:p>
            <a:r>
              <a:rPr lang="en-US" sz="4000" dirty="0"/>
              <a:t>GitHub Branches Management</a:t>
            </a:r>
          </a:p>
        </p:txBody>
      </p:sp>
      <p:sp>
        <p:nvSpPr>
          <p:cNvPr id="6" name="TextBox 5">
            <a:extLst>
              <a:ext uri="{FF2B5EF4-FFF2-40B4-BE49-F238E27FC236}">
                <a16:creationId xmlns:a16="http://schemas.microsoft.com/office/drawing/2014/main" id="{0A72BC65-55F9-4194-A91E-6C3D5EBA6A60}"/>
              </a:ext>
            </a:extLst>
          </p:cNvPr>
          <p:cNvSpPr txBox="1"/>
          <p:nvPr/>
        </p:nvSpPr>
        <p:spPr>
          <a:xfrm>
            <a:off x="7864119" y="3253598"/>
            <a:ext cx="3822189" cy="3742762"/>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000" dirty="0"/>
              <a:t>We made dev branch to implement final Milestone.</a:t>
            </a:r>
          </a:p>
          <a:p>
            <a:pPr marL="285750" indent="-228600" defTabSz="914400">
              <a:lnSpc>
                <a:spcPct val="90000"/>
              </a:lnSpc>
              <a:spcAft>
                <a:spcPts val="600"/>
              </a:spcAft>
              <a:buFont typeface="Arial" panose="020B0604020202020204" pitchFamily="34" charset="0"/>
              <a:buChar char="•"/>
            </a:pPr>
            <a:r>
              <a:rPr lang="en-US" sz="2000" dirty="0"/>
              <a:t>All the major changes happened in particular branch to make it simple and clear.</a:t>
            </a:r>
          </a:p>
        </p:txBody>
      </p:sp>
    </p:spTree>
    <p:extLst>
      <p:ext uri="{BB962C8B-B14F-4D97-AF65-F5344CB8AC3E}">
        <p14:creationId xmlns:p14="http://schemas.microsoft.com/office/powerpoint/2010/main" val="2837528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83B1BEA-1159-4AE5-AD9B-9440E518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AA377-52C2-4D17-60D4-310F8860C77F}"/>
              </a:ext>
            </a:extLst>
          </p:cNvPr>
          <p:cNvSpPr>
            <a:spLocks noGrp="1"/>
          </p:cNvSpPr>
          <p:nvPr>
            <p:ph type="title"/>
          </p:nvPr>
        </p:nvSpPr>
        <p:spPr>
          <a:xfrm>
            <a:off x="630936" y="381000"/>
            <a:ext cx="3419856" cy="2003057"/>
          </a:xfrm>
        </p:spPr>
        <p:txBody>
          <a:bodyPr vert="horz" lIns="91440" tIns="45720" rIns="91440" bIns="45720" rtlCol="0" anchor="ctr">
            <a:normAutofit/>
          </a:bodyPr>
          <a:lstStyle/>
          <a:p>
            <a:r>
              <a:rPr lang="en-US" sz="4800" kern="1200">
                <a:latin typeface="+mj-lt"/>
                <a:ea typeface="+mj-ea"/>
                <a:cs typeface="+mj-cs"/>
              </a:rPr>
              <a:t>GitHub Issue</a:t>
            </a:r>
          </a:p>
        </p:txBody>
      </p:sp>
      <p:sp>
        <p:nvSpPr>
          <p:cNvPr id="22" name="sketch line">
            <a:extLst>
              <a:ext uri="{FF2B5EF4-FFF2-40B4-BE49-F238E27FC236}">
                <a16:creationId xmlns:a16="http://schemas.microsoft.com/office/drawing/2014/main" id="{5D50C310-510F-45B8-81D2-BE905D5C6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70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F4532EE-CEE8-1CB6-FB88-218ADCC29076}"/>
              </a:ext>
            </a:extLst>
          </p:cNvPr>
          <p:cNvSpPr>
            <a:spLocks noGrp="1"/>
          </p:cNvSpPr>
          <p:nvPr>
            <p:ph idx="1"/>
          </p:nvPr>
        </p:nvSpPr>
        <p:spPr>
          <a:xfrm>
            <a:off x="4654295" y="381000"/>
            <a:ext cx="6894576" cy="2003057"/>
          </a:xfrm>
        </p:spPr>
        <p:txBody>
          <a:bodyPr anchor="ctr">
            <a:normAutofit/>
          </a:bodyPr>
          <a:lstStyle/>
          <a:p>
            <a:r>
              <a:rPr lang="en-US" sz="2200" dirty="0"/>
              <a:t>Creation of GitHub issues majorly by Team Lead and Front Lead.</a:t>
            </a:r>
          </a:p>
          <a:p>
            <a:r>
              <a:rPr lang="en-US" sz="2200" dirty="0"/>
              <a:t>Assigning each issue in meetings to specific members.</a:t>
            </a:r>
          </a:p>
        </p:txBody>
      </p:sp>
      <p:pic>
        <p:nvPicPr>
          <p:cNvPr id="4" name="Content Placeholder 3" descr="A screenshot of a computer&#10;&#10;Description automatically generated">
            <a:extLst>
              <a:ext uri="{FF2B5EF4-FFF2-40B4-BE49-F238E27FC236}">
                <a16:creationId xmlns:a16="http://schemas.microsoft.com/office/drawing/2014/main" id="{3D0DD484-42DA-9477-1D10-836D4DF18937}"/>
              </a:ext>
            </a:extLst>
          </p:cNvPr>
          <p:cNvPicPr>
            <a:picLocks noChangeAspect="1"/>
          </p:cNvPicPr>
          <p:nvPr/>
        </p:nvPicPr>
        <p:blipFill rotWithShape="1">
          <a:blip r:embed="rId2"/>
          <a:srcRect r="4691" b="2"/>
          <a:stretch/>
        </p:blipFill>
        <p:spPr>
          <a:xfrm>
            <a:off x="8" y="2668687"/>
            <a:ext cx="6095992" cy="4189309"/>
          </a:xfrm>
          <a:custGeom>
            <a:avLst/>
            <a:gdLst/>
            <a:ahLst/>
            <a:cxnLst/>
            <a:rect l="l" t="t" r="r" b="b"/>
            <a:pathLst>
              <a:path w="6005375" h="4189309">
                <a:moveTo>
                  <a:pt x="5422311" y="873"/>
                </a:moveTo>
                <a:cubicBezTo>
                  <a:pt x="5467738" y="-1249"/>
                  <a:pt x="5513346" y="499"/>
                  <a:pt x="5558643" y="6137"/>
                </a:cubicBezTo>
                <a:cubicBezTo>
                  <a:pt x="5633356" y="13367"/>
                  <a:pt x="5708323" y="18441"/>
                  <a:pt x="5783036" y="26052"/>
                </a:cubicBezTo>
                <a:cubicBezTo>
                  <a:pt x="5816269" y="29477"/>
                  <a:pt x="5849884" y="16792"/>
                  <a:pt x="5882612" y="28462"/>
                </a:cubicBezTo>
                <a:cubicBezTo>
                  <a:pt x="5909726" y="38166"/>
                  <a:pt x="5937089" y="43856"/>
                  <a:pt x="5964555" y="46416"/>
                </a:cubicBezTo>
                <a:lnTo>
                  <a:pt x="5997178" y="46088"/>
                </a:lnTo>
                <a:lnTo>
                  <a:pt x="5995170" y="275470"/>
                </a:lnTo>
                <a:cubicBezTo>
                  <a:pt x="5993432" y="411056"/>
                  <a:pt x="5993035" y="546624"/>
                  <a:pt x="5999656" y="682159"/>
                </a:cubicBezTo>
                <a:cubicBezTo>
                  <a:pt x="6009854" y="891918"/>
                  <a:pt x="6003364" y="1101545"/>
                  <a:pt x="5999656" y="1311172"/>
                </a:cubicBezTo>
                <a:cubicBezTo>
                  <a:pt x="5992506" y="1713210"/>
                  <a:pt x="6003364" y="2114718"/>
                  <a:pt x="5998730" y="2516227"/>
                </a:cubicBezTo>
                <a:cubicBezTo>
                  <a:pt x="5996744" y="2694204"/>
                  <a:pt x="5998994" y="2871916"/>
                  <a:pt x="6003364" y="3049893"/>
                </a:cubicBezTo>
                <a:cubicBezTo>
                  <a:pt x="6009720" y="3304015"/>
                  <a:pt x="5999922" y="3558268"/>
                  <a:pt x="5989196" y="3812257"/>
                </a:cubicBezTo>
                <a:cubicBezTo>
                  <a:pt x="5985594" y="3882097"/>
                  <a:pt x="5984646" y="3952020"/>
                  <a:pt x="5986348" y="4021878"/>
                </a:cubicBezTo>
                <a:lnTo>
                  <a:pt x="5996786" y="4189309"/>
                </a:lnTo>
                <a:lnTo>
                  <a:pt x="0" y="4189309"/>
                </a:lnTo>
                <a:lnTo>
                  <a:pt x="0" y="27247"/>
                </a:lnTo>
                <a:lnTo>
                  <a:pt x="495" y="27408"/>
                </a:lnTo>
                <a:cubicBezTo>
                  <a:pt x="5176" y="27551"/>
                  <a:pt x="10686" y="26465"/>
                  <a:pt x="17314" y="23896"/>
                </a:cubicBezTo>
                <a:cubicBezTo>
                  <a:pt x="33823" y="19050"/>
                  <a:pt x="50862" y="16234"/>
                  <a:pt x="68053" y="15524"/>
                </a:cubicBezTo>
                <a:cubicBezTo>
                  <a:pt x="200481" y="-1093"/>
                  <a:pt x="333037" y="3346"/>
                  <a:pt x="466100" y="8801"/>
                </a:cubicBezTo>
                <a:cubicBezTo>
                  <a:pt x="697850" y="18187"/>
                  <a:pt x="929854" y="29096"/>
                  <a:pt x="1161985" y="25798"/>
                </a:cubicBezTo>
                <a:cubicBezTo>
                  <a:pt x="1397540" y="22373"/>
                  <a:pt x="1632588" y="29604"/>
                  <a:pt x="1867890" y="39117"/>
                </a:cubicBezTo>
                <a:cubicBezTo>
                  <a:pt x="1971017" y="43050"/>
                  <a:pt x="2074779" y="46982"/>
                  <a:pt x="2176256" y="17680"/>
                </a:cubicBezTo>
                <a:cubicBezTo>
                  <a:pt x="2199190" y="12314"/>
                  <a:pt x="2223101" y="12834"/>
                  <a:pt x="2245769" y="19202"/>
                </a:cubicBezTo>
                <a:cubicBezTo>
                  <a:pt x="2359678" y="45713"/>
                  <a:pt x="2474221" y="53578"/>
                  <a:pt x="2589398" y="27447"/>
                </a:cubicBezTo>
                <a:cubicBezTo>
                  <a:pt x="2721802" y="-1220"/>
                  <a:pt x="2858087" y="-7347"/>
                  <a:pt x="2992519" y="9308"/>
                </a:cubicBezTo>
                <a:cubicBezTo>
                  <a:pt x="3115435" y="23008"/>
                  <a:pt x="3238984" y="37849"/>
                  <a:pt x="3362153" y="26813"/>
                </a:cubicBezTo>
                <a:cubicBezTo>
                  <a:pt x="3556737" y="9308"/>
                  <a:pt x="3751067" y="24530"/>
                  <a:pt x="3945651" y="29223"/>
                </a:cubicBezTo>
                <a:cubicBezTo>
                  <a:pt x="4010343" y="30745"/>
                  <a:pt x="4075416" y="44064"/>
                  <a:pt x="4139727" y="32141"/>
                </a:cubicBezTo>
                <a:cubicBezTo>
                  <a:pt x="4241079" y="13367"/>
                  <a:pt x="4341288" y="20597"/>
                  <a:pt x="4442766" y="31126"/>
                </a:cubicBezTo>
                <a:cubicBezTo>
                  <a:pt x="4637096" y="51422"/>
                  <a:pt x="4831299" y="61189"/>
                  <a:pt x="5024742" y="23134"/>
                </a:cubicBezTo>
                <a:cubicBezTo>
                  <a:pt x="5084742" y="11211"/>
                  <a:pt x="5144359" y="4361"/>
                  <a:pt x="5205373" y="20344"/>
                </a:cubicBezTo>
                <a:cubicBezTo>
                  <a:pt x="5232315" y="26496"/>
                  <a:pt x="5260361" y="25976"/>
                  <a:pt x="5287062" y="18822"/>
                </a:cubicBezTo>
                <a:cubicBezTo>
                  <a:pt x="5331637" y="8985"/>
                  <a:pt x="5376883" y="2995"/>
                  <a:pt x="5422311" y="873"/>
                </a:cubicBezTo>
                <a:close/>
              </a:path>
            </a:pathLst>
          </a:custGeom>
        </p:spPr>
      </p:pic>
      <p:pic>
        <p:nvPicPr>
          <p:cNvPr id="3" name="Content Placeholder 4" descr="A screenshot of a computer&#10;&#10;Description automatically generated">
            <a:extLst>
              <a:ext uri="{FF2B5EF4-FFF2-40B4-BE49-F238E27FC236}">
                <a16:creationId xmlns:a16="http://schemas.microsoft.com/office/drawing/2014/main" id="{442EF228-B3EB-75D3-A0EC-C6B8E9217A6E}"/>
              </a:ext>
            </a:extLst>
          </p:cNvPr>
          <p:cNvPicPr>
            <a:picLocks noChangeAspect="1"/>
          </p:cNvPicPr>
          <p:nvPr/>
        </p:nvPicPr>
        <p:blipFill rotWithShape="1">
          <a:blip r:embed="rId3"/>
          <a:srcRect r="9259" b="3"/>
          <a:stretch/>
        </p:blipFill>
        <p:spPr>
          <a:xfrm>
            <a:off x="6019800" y="2657872"/>
            <a:ext cx="6172193" cy="4200116"/>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p:spPr>
      </p:pic>
    </p:spTree>
    <p:extLst>
      <p:ext uri="{BB962C8B-B14F-4D97-AF65-F5344CB8AC3E}">
        <p14:creationId xmlns:p14="http://schemas.microsoft.com/office/powerpoint/2010/main" val="410014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4" descr="A screen shot of a computer&#10;&#10;Description automatically generated">
            <a:extLst>
              <a:ext uri="{FF2B5EF4-FFF2-40B4-BE49-F238E27FC236}">
                <a16:creationId xmlns:a16="http://schemas.microsoft.com/office/drawing/2014/main" id="{3E269B03-BBB4-CB3A-1E89-7059095878E5}"/>
              </a:ext>
            </a:extLst>
          </p:cNvPr>
          <p:cNvPicPr>
            <a:picLocks noChangeAspect="1"/>
          </p:cNvPicPr>
          <p:nvPr/>
        </p:nvPicPr>
        <p:blipFill rotWithShape="1">
          <a:blip r:embed="rId2"/>
          <a:srcRect r="17867" b="-1"/>
          <a:stretch/>
        </p:blipFill>
        <p:spPr>
          <a:xfrm>
            <a:off x="2522356" y="10"/>
            <a:ext cx="9669642" cy="6857990"/>
          </a:xfrm>
          <a:prstGeom prst="rect">
            <a:avLst/>
          </a:prstGeom>
        </p:spPr>
      </p:pic>
      <p:sp>
        <p:nvSpPr>
          <p:cNvPr id="23" name="Rectangle 2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7C6DA4F-4D46-08A6-B6EA-7102DC4378EB}"/>
              </a:ext>
            </a:extLst>
          </p:cNvPr>
          <p:cNvSpPr>
            <a:spLocks noGrp="1"/>
          </p:cNvSpPr>
          <p:nvPr>
            <p:ph type="title"/>
          </p:nvPr>
        </p:nvSpPr>
        <p:spPr>
          <a:xfrm>
            <a:off x="113805" y="267145"/>
            <a:ext cx="3822189" cy="1899912"/>
          </a:xfrm>
        </p:spPr>
        <p:txBody>
          <a:bodyPr vert="horz" lIns="91440" tIns="45720" rIns="91440" bIns="45720" rtlCol="0">
            <a:normAutofit/>
          </a:bodyPr>
          <a:lstStyle/>
          <a:p>
            <a:pPr algn="ctr"/>
            <a:r>
              <a:rPr lang="en-US" sz="4000" kern="1200" dirty="0">
                <a:latin typeface="+mj-lt"/>
                <a:ea typeface="+mj-ea"/>
                <a:cs typeface="+mj-cs"/>
              </a:rPr>
              <a:t>Backend Integration</a:t>
            </a:r>
          </a:p>
        </p:txBody>
      </p:sp>
      <p:sp>
        <p:nvSpPr>
          <p:cNvPr id="16" name="Content Placeholder 15">
            <a:extLst>
              <a:ext uri="{FF2B5EF4-FFF2-40B4-BE49-F238E27FC236}">
                <a16:creationId xmlns:a16="http://schemas.microsoft.com/office/drawing/2014/main" id="{7C9FAFEC-3FB0-4991-BCCB-02B6A7375FF1}"/>
              </a:ext>
            </a:extLst>
          </p:cNvPr>
          <p:cNvSpPr>
            <a:spLocks noGrp="1"/>
          </p:cNvSpPr>
          <p:nvPr>
            <p:ph idx="1"/>
          </p:nvPr>
        </p:nvSpPr>
        <p:spPr>
          <a:xfrm>
            <a:off x="303811" y="2054431"/>
            <a:ext cx="3822189" cy="4003778"/>
          </a:xfrm>
        </p:spPr>
        <p:txBody>
          <a:bodyPr>
            <a:normAutofit fontScale="92500" lnSpcReduction="10000"/>
          </a:bodyPr>
          <a:lstStyle/>
          <a:p>
            <a:r>
              <a:rPr lang="en-US" sz="1400" b="0" i="0" dirty="0">
                <a:effectLst/>
                <a:latin typeface="gg sans"/>
              </a:rPr>
              <a:t>The backend directory is well-organized and includes several key components for our application.</a:t>
            </a:r>
          </a:p>
          <a:p>
            <a:r>
              <a:rPr lang="en-US" sz="1400" b="0" i="0" dirty="0">
                <a:effectLst/>
                <a:latin typeface="gg sans"/>
              </a:rPr>
              <a:t> It contains routes for handling different functionalities, such as </a:t>
            </a:r>
            <a:r>
              <a:rPr lang="en-US" sz="1400" b="0" i="0" dirty="0" err="1">
                <a:effectLst/>
                <a:latin typeface="gg sans"/>
              </a:rPr>
              <a:t>discussionroutes.js</a:t>
            </a:r>
            <a:r>
              <a:rPr lang="en-US" sz="1400" b="0" i="0" dirty="0">
                <a:effectLst/>
                <a:latin typeface="gg sans"/>
              </a:rPr>
              <a:t> and </a:t>
            </a:r>
            <a:r>
              <a:rPr lang="en-US" sz="1400" b="0" i="0" dirty="0" err="1">
                <a:effectLst/>
                <a:latin typeface="gg sans"/>
              </a:rPr>
              <a:t>routes.js</a:t>
            </a:r>
            <a:r>
              <a:rPr lang="en-US" sz="1400" b="0" i="0" dirty="0">
                <a:effectLst/>
                <a:latin typeface="gg sans"/>
              </a:rPr>
              <a:t>. </a:t>
            </a:r>
          </a:p>
          <a:p>
            <a:r>
              <a:rPr lang="en-US" sz="1400" b="0" i="0" dirty="0">
                <a:effectLst/>
                <a:latin typeface="gg sans"/>
              </a:rPr>
              <a:t>The Services folder holds essential service files like </a:t>
            </a:r>
            <a:r>
              <a:rPr lang="en-US" sz="1400" b="0" i="0" dirty="0" err="1">
                <a:effectLst/>
                <a:latin typeface="gg sans"/>
              </a:rPr>
              <a:t>database.js</a:t>
            </a:r>
            <a:r>
              <a:rPr lang="en-US" sz="1400" b="0" i="0" dirty="0">
                <a:effectLst/>
                <a:latin typeface="gg sans"/>
              </a:rPr>
              <a:t> for database interactions, </a:t>
            </a:r>
            <a:r>
              <a:rPr lang="en-US" sz="1400" b="0" i="0" dirty="0" err="1">
                <a:effectLst/>
                <a:latin typeface="gg sans"/>
              </a:rPr>
              <a:t>directus.js</a:t>
            </a:r>
            <a:r>
              <a:rPr lang="en-US" sz="1400" b="0" i="0" dirty="0">
                <a:effectLst/>
                <a:latin typeface="gg sans"/>
              </a:rPr>
              <a:t> for </a:t>
            </a:r>
            <a:r>
              <a:rPr lang="en-US" sz="1400" b="0" i="0" dirty="0" err="1">
                <a:effectLst/>
                <a:latin typeface="gg sans"/>
              </a:rPr>
              <a:t>Directus</a:t>
            </a:r>
            <a:r>
              <a:rPr lang="en-US" sz="1400" b="0" i="0" dirty="0">
                <a:effectLst/>
                <a:latin typeface="gg sans"/>
              </a:rPr>
              <a:t> client operations, and </a:t>
            </a:r>
            <a:r>
              <a:rPr lang="en-US" sz="1400" b="0" i="0" dirty="0" err="1">
                <a:effectLst/>
                <a:latin typeface="gg sans"/>
              </a:rPr>
              <a:t>emailService.js</a:t>
            </a:r>
            <a:r>
              <a:rPr lang="en-US" sz="1400" b="0" i="0" dirty="0">
                <a:effectLst/>
                <a:latin typeface="gg sans"/>
              </a:rPr>
              <a:t> for managing email communications. </a:t>
            </a:r>
          </a:p>
          <a:p>
            <a:r>
              <a:rPr lang="en-US" sz="1400" b="0" i="0" dirty="0">
                <a:effectLst/>
                <a:latin typeface="gg sans"/>
              </a:rPr>
              <a:t>The tests directory includes the test files, such as </a:t>
            </a:r>
            <a:r>
              <a:rPr lang="en-US" sz="1400" b="0" i="0" dirty="0" err="1">
                <a:effectLst/>
                <a:latin typeface="gg sans"/>
              </a:rPr>
              <a:t>routes.test.js</a:t>
            </a:r>
            <a:r>
              <a:rPr lang="en-US" sz="1400" b="0" i="0" dirty="0">
                <a:effectLst/>
                <a:latin typeface="gg sans"/>
              </a:rPr>
              <a:t>, ensuring our routes function as expected. </a:t>
            </a:r>
          </a:p>
          <a:p>
            <a:r>
              <a:rPr lang="en-US" sz="1400" b="0" i="0" dirty="0">
                <a:effectLst/>
                <a:latin typeface="gg sans"/>
              </a:rPr>
              <a:t>Additionally, we have configuration files like .env for environment variables, package-</a:t>
            </a:r>
            <a:r>
              <a:rPr lang="en-US" sz="1400" b="0" i="0" dirty="0" err="1">
                <a:effectLst/>
                <a:latin typeface="gg sans"/>
              </a:rPr>
              <a:t>lock.json</a:t>
            </a:r>
            <a:r>
              <a:rPr lang="en-US" sz="1400" b="0" i="0" dirty="0">
                <a:effectLst/>
                <a:latin typeface="gg sans"/>
              </a:rPr>
              <a:t> and </a:t>
            </a:r>
            <a:r>
              <a:rPr lang="en-US" sz="1400" b="0" i="0" dirty="0" err="1">
                <a:effectLst/>
                <a:latin typeface="gg sans"/>
              </a:rPr>
              <a:t>package.json</a:t>
            </a:r>
            <a:r>
              <a:rPr lang="en-US" sz="1400" b="0" i="0" dirty="0">
                <a:effectLst/>
                <a:latin typeface="gg sans"/>
              </a:rPr>
              <a:t> for managing dependencies, and server-related files like </a:t>
            </a:r>
            <a:r>
              <a:rPr lang="en-US" sz="1400" b="0" i="0" dirty="0" err="1">
                <a:effectLst/>
                <a:latin typeface="gg sans"/>
              </a:rPr>
              <a:t>server.js</a:t>
            </a:r>
            <a:r>
              <a:rPr lang="en-US" sz="1400" b="0" i="0" dirty="0">
                <a:effectLst/>
                <a:latin typeface="gg sans"/>
              </a:rPr>
              <a:t> and </a:t>
            </a:r>
            <a:r>
              <a:rPr lang="en-US" sz="1400" b="0" i="0" dirty="0" err="1">
                <a:effectLst/>
                <a:latin typeface="gg sans"/>
              </a:rPr>
              <a:t>testServer.js</a:t>
            </a:r>
            <a:r>
              <a:rPr lang="en-US" sz="1400" b="0" i="0" dirty="0">
                <a:effectLst/>
                <a:latin typeface="gg sans"/>
              </a:rPr>
              <a:t> to run and test our server. </a:t>
            </a:r>
          </a:p>
          <a:p>
            <a:r>
              <a:rPr lang="en-US" sz="1400" b="0" i="0" dirty="0">
                <a:effectLst/>
                <a:latin typeface="gg sans"/>
              </a:rPr>
              <a:t>This structure promotes maintainability and scalability for our application</a:t>
            </a:r>
            <a:endParaRPr lang="en-US" sz="2000" dirty="0"/>
          </a:p>
        </p:txBody>
      </p:sp>
    </p:spTree>
    <p:extLst>
      <p:ext uri="{BB962C8B-B14F-4D97-AF65-F5344CB8AC3E}">
        <p14:creationId xmlns:p14="http://schemas.microsoft.com/office/powerpoint/2010/main" val="3720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11759D-A2E8-FF0C-92E2-85A45B306B70}"/>
              </a:ext>
            </a:extLst>
          </p:cNvPr>
          <p:cNvSpPr>
            <a:spLocks noGrp="1"/>
          </p:cNvSpPr>
          <p:nvPr>
            <p:ph type="title"/>
          </p:nvPr>
        </p:nvSpPr>
        <p:spPr>
          <a:xfrm>
            <a:off x="1383564" y="348865"/>
            <a:ext cx="9718111" cy="1576446"/>
          </a:xfrm>
        </p:spPr>
        <p:txBody>
          <a:bodyPr anchor="ctr">
            <a:normAutofit/>
          </a:bodyPr>
          <a:lstStyle/>
          <a:p>
            <a:r>
              <a:rPr lang="en-US" sz="4000" dirty="0">
                <a:solidFill>
                  <a:srgbClr val="FFFFFF"/>
                </a:solidFill>
              </a:rPr>
              <a:t>Team </a:t>
            </a:r>
            <a:r>
              <a:rPr lang="en-US" sz="4000">
                <a:solidFill>
                  <a:srgbClr val="FFFFFF"/>
                </a:solidFill>
              </a:rPr>
              <a:t>Syntaax</a:t>
            </a:r>
            <a:r>
              <a:rPr lang="en-US" sz="4000" dirty="0">
                <a:solidFill>
                  <a:srgbClr val="FFFFFF"/>
                </a:solidFill>
              </a:rPr>
              <a:t> </a:t>
            </a:r>
            <a:r>
              <a:rPr lang="en-US" sz="4000">
                <a:solidFill>
                  <a:srgbClr val="FFFFFF"/>
                </a:solidFill>
              </a:rPr>
              <a:t>Squaad</a:t>
            </a:r>
            <a:endParaRPr lang="en-US" sz="4000" dirty="0">
              <a:solidFill>
                <a:srgbClr val="FFFFFF"/>
              </a:solidFill>
            </a:endParaRPr>
          </a:p>
        </p:txBody>
      </p:sp>
      <p:sp>
        <p:nvSpPr>
          <p:cNvPr id="3" name="Content Placeholder 2">
            <a:extLst>
              <a:ext uri="{FF2B5EF4-FFF2-40B4-BE49-F238E27FC236}">
                <a16:creationId xmlns:a16="http://schemas.microsoft.com/office/drawing/2014/main" id="{B2B8128F-DC2F-B515-D968-27C496B96F89}"/>
              </a:ext>
            </a:extLst>
          </p:cNvPr>
          <p:cNvSpPr>
            <a:spLocks/>
          </p:cNvSpPr>
          <p:nvPr/>
        </p:nvSpPr>
        <p:spPr>
          <a:xfrm>
            <a:off x="2314878" y="2772849"/>
            <a:ext cx="3420956" cy="3003500"/>
          </a:xfrm>
          <a:prstGeom prst="rect">
            <a:avLst/>
          </a:prstGeom>
        </p:spPr>
        <p:txBody>
          <a:bodyPr>
            <a:normAutofit/>
          </a:bodyPr>
          <a:lstStyle/>
          <a:p>
            <a:pPr defTabSz="440649">
              <a:spcAft>
                <a:spcPts val="366"/>
              </a:spcAft>
            </a:pPr>
            <a:r>
              <a:rPr lang="en-US" kern="1200" dirty="0" err="1">
                <a:solidFill>
                  <a:schemeClr val="tx1"/>
                </a:solidFill>
                <a:latin typeface="+mn-lt"/>
                <a:ea typeface="+mn-ea"/>
                <a:cs typeface="+mn-cs"/>
              </a:rPr>
              <a:t>Naisarg</a:t>
            </a:r>
            <a:r>
              <a:rPr lang="en-US" kern="1200" dirty="0">
                <a:solidFill>
                  <a:schemeClr val="tx1"/>
                </a:solidFill>
                <a:latin typeface="+mn-lt"/>
                <a:ea typeface="+mn-ea"/>
                <a:cs typeface="+mn-cs"/>
              </a:rPr>
              <a:t> </a:t>
            </a:r>
            <a:r>
              <a:rPr lang="en-US" kern="1200" dirty="0" err="1">
                <a:solidFill>
                  <a:schemeClr val="tx1"/>
                </a:solidFill>
                <a:latin typeface="+mn-lt"/>
                <a:ea typeface="+mn-ea"/>
                <a:cs typeface="+mn-cs"/>
              </a:rPr>
              <a:t>Halvadiya</a:t>
            </a:r>
            <a:r>
              <a:rPr lang="en-US" kern="1200" dirty="0">
                <a:solidFill>
                  <a:schemeClr val="tx1"/>
                </a:solidFill>
                <a:latin typeface="+mn-lt"/>
                <a:ea typeface="+mn-ea"/>
                <a:cs typeface="+mn-cs"/>
              </a:rPr>
              <a:t> </a:t>
            </a:r>
            <a:r>
              <a:rPr lang="en-US" sz="1200" kern="1200" dirty="0">
                <a:solidFill>
                  <a:schemeClr val="tx1"/>
                </a:solidFill>
                <a:latin typeface="+mn-lt"/>
                <a:ea typeface="+mn-ea"/>
                <a:cs typeface="+mn-cs"/>
              </a:rPr>
              <a:t>– Team Lead </a:t>
            </a:r>
          </a:p>
          <a:p>
            <a:pPr defTabSz="440649">
              <a:spcAft>
                <a:spcPts val="366"/>
              </a:spcAft>
            </a:pPr>
            <a:endParaRPr lang="en-US" sz="1200" kern="1200" dirty="0">
              <a:solidFill>
                <a:schemeClr val="tx1"/>
              </a:solidFill>
              <a:latin typeface="+mn-lt"/>
              <a:ea typeface="+mn-ea"/>
              <a:cs typeface="+mn-cs"/>
            </a:endParaRPr>
          </a:p>
          <a:p>
            <a:pPr defTabSz="440649">
              <a:spcAft>
                <a:spcPts val="366"/>
              </a:spcAft>
            </a:pPr>
            <a:endParaRPr lang="en-US" sz="1200" kern="1200" dirty="0">
              <a:solidFill>
                <a:schemeClr val="tx1"/>
              </a:solidFill>
              <a:latin typeface="+mn-lt"/>
              <a:ea typeface="+mn-ea"/>
              <a:cs typeface="+mn-cs"/>
            </a:endParaRPr>
          </a:p>
          <a:p>
            <a:pPr defTabSz="440649">
              <a:spcAft>
                <a:spcPts val="366"/>
              </a:spcAft>
            </a:pPr>
            <a:endParaRPr lang="en-US" sz="1200" kern="1200" dirty="0">
              <a:solidFill>
                <a:schemeClr val="tx1"/>
              </a:solidFill>
              <a:latin typeface="+mn-lt"/>
              <a:ea typeface="+mn-ea"/>
              <a:cs typeface="+mn-cs"/>
            </a:endParaRPr>
          </a:p>
          <a:p>
            <a:pPr defTabSz="440649">
              <a:spcAft>
                <a:spcPts val="366"/>
              </a:spcAft>
            </a:pPr>
            <a:endParaRPr lang="en-US" sz="1200" kern="1200" dirty="0">
              <a:solidFill>
                <a:schemeClr val="tx1"/>
              </a:solidFill>
              <a:latin typeface="+mn-lt"/>
              <a:ea typeface="+mn-ea"/>
              <a:cs typeface="+mn-cs"/>
            </a:endParaRPr>
          </a:p>
          <a:p>
            <a:pPr defTabSz="440649">
              <a:spcAft>
                <a:spcPts val="366"/>
              </a:spcAft>
            </a:pPr>
            <a:r>
              <a:rPr lang="en-US" kern="1200" dirty="0" err="1">
                <a:solidFill>
                  <a:schemeClr val="tx1"/>
                </a:solidFill>
                <a:latin typeface="+mn-lt"/>
                <a:ea typeface="+mn-ea"/>
                <a:cs typeface="+mn-cs"/>
              </a:rPr>
              <a:t>Shail</a:t>
            </a:r>
            <a:r>
              <a:rPr lang="en-US" kern="1200" dirty="0">
                <a:solidFill>
                  <a:schemeClr val="tx1"/>
                </a:solidFill>
                <a:latin typeface="+mn-lt"/>
                <a:ea typeface="+mn-ea"/>
                <a:cs typeface="+mn-cs"/>
              </a:rPr>
              <a:t> Patel </a:t>
            </a:r>
            <a:r>
              <a:rPr lang="en-US" sz="1200" kern="1200" dirty="0">
                <a:solidFill>
                  <a:schemeClr val="tx1"/>
                </a:solidFill>
                <a:latin typeface="+mn-lt"/>
                <a:ea typeface="+mn-ea"/>
                <a:cs typeface="+mn-cs"/>
              </a:rPr>
              <a:t>- Backend Lead</a:t>
            </a:r>
          </a:p>
          <a:p>
            <a:pPr defTabSz="440649">
              <a:spcAft>
                <a:spcPts val="366"/>
              </a:spcAft>
            </a:pPr>
            <a:endParaRPr lang="en-US" sz="1200" kern="1200" dirty="0">
              <a:solidFill>
                <a:schemeClr val="tx1"/>
              </a:solidFill>
              <a:latin typeface="+mn-lt"/>
              <a:ea typeface="+mn-ea"/>
              <a:cs typeface="+mn-cs"/>
            </a:endParaRPr>
          </a:p>
          <a:p>
            <a:pPr defTabSz="440649">
              <a:spcAft>
                <a:spcPts val="366"/>
              </a:spcAft>
            </a:pPr>
            <a:endParaRPr lang="en-US" sz="1200" kern="1200" dirty="0">
              <a:solidFill>
                <a:schemeClr val="tx1"/>
              </a:solidFill>
              <a:latin typeface="+mn-lt"/>
              <a:ea typeface="+mn-ea"/>
              <a:cs typeface="+mn-cs"/>
            </a:endParaRPr>
          </a:p>
          <a:p>
            <a:pPr defTabSz="440649">
              <a:spcAft>
                <a:spcPts val="366"/>
              </a:spcAft>
            </a:pPr>
            <a:endParaRPr lang="en-US" sz="1200" kern="1200" dirty="0">
              <a:solidFill>
                <a:schemeClr val="tx1"/>
              </a:solidFill>
              <a:latin typeface="+mn-lt"/>
              <a:ea typeface="+mn-ea"/>
              <a:cs typeface="+mn-cs"/>
            </a:endParaRPr>
          </a:p>
          <a:p>
            <a:pPr defTabSz="440649">
              <a:spcAft>
                <a:spcPts val="366"/>
              </a:spcAft>
            </a:pPr>
            <a:endParaRPr lang="en-US" sz="1200" kern="1200" dirty="0">
              <a:solidFill>
                <a:schemeClr val="tx1"/>
              </a:solidFill>
              <a:latin typeface="+mn-lt"/>
              <a:ea typeface="+mn-ea"/>
              <a:cs typeface="+mn-cs"/>
            </a:endParaRPr>
          </a:p>
          <a:p>
            <a:pPr defTabSz="440649">
              <a:spcAft>
                <a:spcPts val="366"/>
              </a:spcAft>
            </a:pPr>
            <a:r>
              <a:rPr lang="en-US" kern="1200" dirty="0">
                <a:solidFill>
                  <a:schemeClr val="tx1"/>
                </a:solidFill>
                <a:latin typeface="+mn-lt"/>
                <a:ea typeface="+mn-ea"/>
                <a:cs typeface="+mn-cs"/>
              </a:rPr>
              <a:t>Riken Kapadia </a:t>
            </a:r>
            <a:r>
              <a:rPr lang="en-US" sz="1200" kern="1200" dirty="0">
                <a:solidFill>
                  <a:schemeClr val="tx1"/>
                </a:solidFill>
                <a:latin typeface="+mn-lt"/>
                <a:ea typeface="+mn-ea"/>
                <a:cs typeface="+mn-cs"/>
              </a:rPr>
              <a:t>- GitHub Master</a:t>
            </a:r>
            <a:endParaRPr lang="en-US" sz="3600" dirty="0"/>
          </a:p>
        </p:txBody>
      </p:sp>
      <p:pic>
        <p:nvPicPr>
          <p:cNvPr id="8" name="Picture 7" descr="A person wearing a hoodie&#10;&#10;Description automatically generated">
            <a:extLst>
              <a:ext uri="{FF2B5EF4-FFF2-40B4-BE49-F238E27FC236}">
                <a16:creationId xmlns:a16="http://schemas.microsoft.com/office/drawing/2014/main" id="{6B91BC05-7211-9A40-0F53-A6DD2FFBCCF2}"/>
              </a:ext>
            </a:extLst>
          </p:cNvPr>
          <p:cNvPicPr>
            <a:picLocks noChangeAspect="1"/>
          </p:cNvPicPr>
          <p:nvPr/>
        </p:nvPicPr>
        <p:blipFill>
          <a:blip r:embed="rId2"/>
          <a:stretch>
            <a:fillRect/>
          </a:stretch>
        </p:blipFill>
        <p:spPr>
          <a:xfrm>
            <a:off x="1325030" y="3865204"/>
            <a:ext cx="831061" cy="934936"/>
          </a:xfrm>
          <a:prstGeom prst="ellipse">
            <a:avLst/>
          </a:prstGeom>
          <a:ln w="9525"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pic>
        <p:nvPicPr>
          <p:cNvPr id="10" name="Picture 9" descr="A person wearing sunglasses and smiling&#10;&#10;Description automatically generated">
            <a:extLst>
              <a:ext uri="{FF2B5EF4-FFF2-40B4-BE49-F238E27FC236}">
                <a16:creationId xmlns:a16="http://schemas.microsoft.com/office/drawing/2014/main" id="{C717E411-962A-82A0-1A42-50EABC1F4F48}"/>
              </a:ext>
            </a:extLst>
          </p:cNvPr>
          <p:cNvPicPr>
            <a:picLocks noChangeAspect="1"/>
          </p:cNvPicPr>
          <p:nvPr/>
        </p:nvPicPr>
        <p:blipFill>
          <a:blip r:embed="rId3"/>
          <a:stretch>
            <a:fillRect/>
          </a:stretch>
        </p:blipFill>
        <p:spPr>
          <a:xfrm>
            <a:off x="1316191" y="5045186"/>
            <a:ext cx="831061" cy="1062670"/>
          </a:xfrm>
          <a:prstGeom prst="ellipse">
            <a:avLst/>
          </a:prstGeom>
          <a:ln w="6350"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E2BFD0B7-CED1-D8EE-FDEE-FE4C3004ED6F}"/>
              </a:ext>
            </a:extLst>
          </p:cNvPr>
          <p:cNvPicPr>
            <a:picLocks noChangeAspect="1"/>
          </p:cNvPicPr>
          <p:nvPr/>
        </p:nvPicPr>
        <p:blipFill>
          <a:blip r:embed="rId4"/>
          <a:srcRect t="14575" b="14575"/>
          <a:stretch/>
        </p:blipFill>
        <p:spPr>
          <a:xfrm>
            <a:off x="7601037" y="2477207"/>
            <a:ext cx="878419" cy="1051590"/>
          </a:xfrm>
          <a:prstGeom prst="ellipse">
            <a:avLst/>
          </a:prstGeom>
          <a:ln w="9525"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descr="A person with dark hair wearing a red shirt&#10;&#10;Description automatically generated">
            <a:extLst>
              <a:ext uri="{FF2B5EF4-FFF2-40B4-BE49-F238E27FC236}">
                <a16:creationId xmlns:a16="http://schemas.microsoft.com/office/drawing/2014/main" id="{D9749070-CC9E-6A9C-586E-EA946C68D957}"/>
              </a:ext>
            </a:extLst>
          </p:cNvPr>
          <p:cNvPicPr>
            <a:picLocks noChangeAspect="1"/>
          </p:cNvPicPr>
          <p:nvPr/>
        </p:nvPicPr>
        <p:blipFill>
          <a:blip r:embed="rId5"/>
          <a:stretch>
            <a:fillRect/>
          </a:stretch>
        </p:blipFill>
        <p:spPr>
          <a:xfrm>
            <a:off x="7598079" y="3714030"/>
            <a:ext cx="870465" cy="1121138"/>
          </a:xfrm>
          <a:prstGeom prst="ellipse">
            <a:avLst/>
          </a:prstGeom>
          <a:ln w="9525"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descr="A black and white logo&#10;&#10;Description automatically generated">
            <a:extLst>
              <a:ext uri="{FF2B5EF4-FFF2-40B4-BE49-F238E27FC236}">
                <a16:creationId xmlns:a16="http://schemas.microsoft.com/office/drawing/2014/main" id="{776A4CF2-7775-5351-8866-3915F91476F0}"/>
              </a:ext>
            </a:extLst>
          </p:cNvPr>
          <p:cNvPicPr>
            <a:picLocks noChangeAspect="1"/>
          </p:cNvPicPr>
          <p:nvPr/>
        </p:nvPicPr>
        <p:blipFill>
          <a:blip r:embed="rId6"/>
          <a:stretch>
            <a:fillRect/>
          </a:stretch>
        </p:blipFill>
        <p:spPr>
          <a:xfrm>
            <a:off x="9290360" y="243184"/>
            <a:ext cx="1682127" cy="1682127"/>
          </a:xfrm>
          <a:prstGeom prst="rect">
            <a:avLst/>
          </a:prstGeom>
        </p:spPr>
      </p:pic>
      <p:sp>
        <p:nvSpPr>
          <p:cNvPr id="4" name="TextBox 3">
            <a:extLst>
              <a:ext uri="{FF2B5EF4-FFF2-40B4-BE49-F238E27FC236}">
                <a16:creationId xmlns:a16="http://schemas.microsoft.com/office/drawing/2014/main" id="{687848AD-C1CA-374A-FBB9-D0534CD42B3C}"/>
              </a:ext>
            </a:extLst>
          </p:cNvPr>
          <p:cNvSpPr txBox="1"/>
          <p:nvPr/>
        </p:nvSpPr>
        <p:spPr>
          <a:xfrm>
            <a:off x="8614564" y="2627315"/>
            <a:ext cx="3003119" cy="3754874"/>
          </a:xfrm>
          <a:prstGeom prst="rect">
            <a:avLst/>
          </a:prstGeom>
          <a:noFill/>
        </p:spPr>
        <p:txBody>
          <a:bodyPr wrap="square" rtlCol="0">
            <a:spAutoFit/>
          </a:bodyPr>
          <a:lstStyle/>
          <a:p>
            <a:pPr defTabSz="440649">
              <a:spcAft>
                <a:spcPts val="366"/>
              </a:spcAft>
            </a:pPr>
            <a:endParaRPr lang="en-US" sz="1200" kern="1200" dirty="0">
              <a:solidFill>
                <a:schemeClr val="tx1"/>
              </a:solidFill>
              <a:latin typeface="+mn-lt"/>
              <a:ea typeface="+mn-ea"/>
              <a:cs typeface="+mn-cs"/>
            </a:endParaRPr>
          </a:p>
          <a:p>
            <a:pPr defTabSz="440649">
              <a:spcAft>
                <a:spcPts val="366"/>
              </a:spcAft>
            </a:pPr>
            <a:r>
              <a:rPr lang="en-US" kern="1200" dirty="0">
                <a:solidFill>
                  <a:schemeClr val="tx1"/>
                </a:solidFill>
                <a:latin typeface="+mn-lt"/>
                <a:ea typeface="+mn-ea"/>
                <a:cs typeface="+mn-cs"/>
              </a:rPr>
              <a:t>Dylan Nguyen </a:t>
            </a:r>
            <a:r>
              <a:rPr lang="en-US" sz="1200" kern="1200" dirty="0">
                <a:solidFill>
                  <a:schemeClr val="tx1"/>
                </a:solidFill>
                <a:latin typeface="+mn-lt"/>
                <a:ea typeface="+mn-ea"/>
                <a:cs typeface="+mn-cs"/>
              </a:rPr>
              <a:t>- Scrum Master I</a:t>
            </a:r>
          </a:p>
          <a:p>
            <a:pPr defTabSz="440649">
              <a:spcAft>
                <a:spcPts val="366"/>
              </a:spcAft>
            </a:pPr>
            <a:endParaRPr lang="en-US" sz="1200" dirty="0"/>
          </a:p>
          <a:p>
            <a:pPr defTabSz="440649">
              <a:spcAft>
                <a:spcPts val="366"/>
              </a:spcAft>
            </a:pPr>
            <a:endParaRPr lang="en-US" sz="1200" kern="1200" dirty="0">
              <a:solidFill>
                <a:schemeClr val="tx1"/>
              </a:solidFill>
              <a:latin typeface="+mn-lt"/>
              <a:ea typeface="+mn-ea"/>
              <a:cs typeface="+mn-cs"/>
            </a:endParaRPr>
          </a:p>
          <a:p>
            <a:pPr defTabSz="440649">
              <a:spcAft>
                <a:spcPts val="366"/>
              </a:spcAft>
            </a:pPr>
            <a:endParaRPr lang="en-US" sz="1200" kern="1200" dirty="0">
              <a:solidFill>
                <a:schemeClr val="tx1"/>
              </a:solidFill>
              <a:latin typeface="+mn-lt"/>
              <a:ea typeface="+mn-ea"/>
              <a:cs typeface="+mn-cs"/>
            </a:endParaRPr>
          </a:p>
          <a:p>
            <a:pPr defTabSz="440649">
              <a:spcAft>
                <a:spcPts val="366"/>
              </a:spcAft>
            </a:pPr>
            <a:r>
              <a:rPr lang="en-US" sz="1200" kern="1200" dirty="0">
                <a:solidFill>
                  <a:schemeClr val="tx1"/>
                </a:solidFill>
                <a:latin typeface="+mn-lt"/>
                <a:ea typeface="+mn-ea"/>
                <a:cs typeface="+mn-cs"/>
              </a:rPr>
              <a:t> </a:t>
            </a:r>
          </a:p>
          <a:p>
            <a:pPr defTabSz="440649">
              <a:spcAft>
                <a:spcPts val="366"/>
              </a:spcAft>
            </a:pPr>
            <a:r>
              <a:rPr lang="en-US" kern="1200" dirty="0">
                <a:solidFill>
                  <a:schemeClr val="tx1"/>
                </a:solidFill>
                <a:latin typeface="+mn-lt"/>
                <a:ea typeface="+mn-ea"/>
                <a:cs typeface="+mn-cs"/>
              </a:rPr>
              <a:t>James Dixon </a:t>
            </a:r>
            <a:r>
              <a:rPr lang="en-US" sz="1200" kern="1200" dirty="0">
                <a:solidFill>
                  <a:schemeClr val="tx1"/>
                </a:solidFill>
                <a:latin typeface="+mn-lt"/>
                <a:ea typeface="+mn-ea"/>
                <a:cs typeface="+mn-cs"/>
              </a:rPr>
              <a:t>- Scrum Master II</a:t>
            </a:r>
          </a:p>
          <a:p>
            <a:pPr defTabSz="440649">
              <a:spcAft>
                <a:spcPts val="366"/>
              </a:spcAft>
            </a:pPr>
            <a:endParaRPr lang="en-US" sz="1200" dirty="0"/>
          </a:p>
          <a:p>
            <a:pPr defTabSz="440649">
              <a:spcAft>
                <a:spcPts val="366"/>
              </a:spcAft>
            </a:pPr>
            <a:endParaRPr lang="en-US" sz="1200" kern="1200" dirty="0">
              <a:solidFill>
                <a:schemeClr val="tx1"/>
              </a:solidFill>
              <a:latin typeface="+mn-lt"/>
              <a:ea typeface="+mn-ea"/>
              <a:cs typeface="+mn-cs"/>
            </a:endParaRPr>
          </a:p>
          <a:p>
            <a:pPr defTabSz="440649">
              <a:spcAft>
                <a:spcPts val="366"/>
              </a:spcAft>
            </a:pPr>
            <a:endParaRPr lang="en-US" sz="1200" kern="1200" dirty="0">
              <a:solidFill>
                <a:schemeClr val="tx1"/>
              </a:solidFill>
              <a:latin typeface="+mn-lt"/>
              <a:ea typeface="+mn-ea"/>
              <a:cs typeface="+mn-cs"/>
            </a:endParaRPr>
          </a:p>
          <a:p>
            <a:pPr defTabSz="440649">
              <a:spcAft>
                <a:spcPts val="366"/>
              </a:spcAft>
            </a:pPr>
            <a:endParaRPr lang="en-US" sz="1200" kern="1200" dirty="0">
              <a:solidFill>
                <a:schemeClr val="tx1"/>
              </a:solidFill>
              <a:latin typeface="+mn-lt"/>
              <a:ea typeface="+mn-ea"/>
              <a:cs typeface="+mn-cs"/>
            </a:endParaRPr>
          </a:p>
          <a:p>
            <a:pPr defTabSz="440649">
              <a:spcAft>
                <a:spcPts val="366"/>
              </a:spcAft>
            </a:pPr>
            <a:r>
              <a:rPr lang="en-US" kern="1200" dirty="0">
                <a:solidFill>
                  <a:schemeClr val="tx1"/>
                </a:solidFill>
                <a:latin typeface="+mn-lt"/>
                <a:ea typeface="+mn-ea"/>
                <a:cs typeface="+mn-cs"/>
              </a:rPr>
              <a:t>Pankuri Khare </a:t>
            </a:r>
            <a:r>
              <a:rPr lang="en-US" sz="1200" kern="1200" dirty="0">
                <a:solidFill>
                  <a:schemeClr val="tx1"/>
                </a:solidFill>
                <a:latin typeface="+mn-lt"/>
                <a:ea typeface="+mn-ea"/>
                <a:cs typeface="+mn-cs"/>
              </a:rPr>
              <a:t>- Frontend Lead</a:t>
            </a:r>
          </a:p>
          <a:p>
            <a:pPr>
              <a:spcAft>
                <a:spcPts val="600"/>
              </a:spcAft>
            </a:pPr>
            <a:endParaRPr lang="en-US" sz="3600" dirty="0"/>
          </a:p>
        </p:txBody>
      </p:sp>
      <p:pic>
        <p:nvPicPr>
          <p:cNvPr id="5" name="Picture 4">
            <a:extLst>
              <a:ext uri="{FF2B5EF4-FFF2-40B4-BE49-F238E27FC236}">
                <a16:creationId xmlns:a16="http://schemas.microsoft.com/office/drawing/2014/main" id="{519DF317-E3CC-CB21-8CA8-6A6A9A50AD4E}"/>
              </a:ext>
            </a:extLst>
          </p:cNvPr>
          <p:cNvPicPr>
            <a:picLocks noChangeAspect="1"/>
          </p:cNvPicPr>
          <p:nvPr/>
        </p:nvPicPr>
        <p:blipFill>
          <a:blip r:embed="rId7"/>
          <a:stretch>
            <a:fillRect/>
          </a:stretch>
        </p:blipFill>
        <p:spPr>
          <a:xfrm flipH="1">
            <a:off x="1316191" y="2518294"/>
            <a:ext cx="933846" cy="1027583"/>
          </a:xfrm>
          <a:prstGeom prst="ellipse">
            <a:avLst/>
          </a:prstGeom>
          <a:ln w="9525"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pic>
        <p:nvPicPr>
          <p:cNvPr id="7" name="Picture 6" descr="A person smiling at the camera&#10;&#10;Description automatically generated">
            <a:extLst>
              <a:ext uri="{FF2B5EF4-FFF2-40B4-BE49-F238E27FC236}">
                <a16:creationId xmlns:a16="http://schemas.microsoft.com/office/drawing/2014/main" id="{DECD6712-DB97-638D-285F-FBB3C46A0556}"/>
              </a:ext>
            </a:extLst>
          </p:cNvPr>
          <p:cNvPicPr>
            <a:picLocks noChangeAspect="1"/>
          </p:cNvPicPr>
          <p:nvPr/>
        </p:nvPicPr>
        <p:blipFill>
          <a:blip r:embed="rId8"/>
          <a:stretch>
            <a:fillRect/>
          </a:stretch>
        </p:blipFill>
        <p:spPr>
          <a:xfrm>
            <a:off x="7596474" y="5020401"/>
            <a:ext cx="878420" cy="1115227"/>
          </a:xfrm>
          <a:prstGeom prst="ellipse">
            <a:avLst/>
          </a:prstGeom>
          <a:ln w="9525" cap="rnd">
            <a:solidFill>
              <a:schemeClr val="accent1"/>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215248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logo with a person in the middle&#10;&#10;Description automatically generated">
            <a:extLst>
              <a:ext uri="{FF2B5EF4-FFF2-40B4-BE49-F238E27FC236}">
                <a16:creationId xmlns:a16="http://schemas.microsoft.com/office/drawing/2014/main" id="{6785F8D6-1FF9-C1B6-3090-A34CB84F9C2D}"/>
              </a:ext>
            </a:extLst>
          </p:cNvPr>
          <p:cNvPicPr>
            <a:picLocks noChangeAspect="1"/>
          </p:cNvPicPr>
          <p:nvPr/>
        </p:nvPicPr>
        <p:blipFill rotWithShape="1">
          <a:blip r:embed="rId2"/>
          <a:srcRect r="2" b="2"/>
          <a:stretch/>
        </p:blipFill>
        <p:spPr>
          <a:xfrm>
            <a:off x="6536411" y="254456"/>
            <a:ext cx="4203526" cy="4203526"/>
          </a:xfrm>
          <a:custGeom>
            <a:avLst/>
            <a:gdLst/>
            <a:ahLst/>
            <a:cxnLst/>
            <a:rect l="l" t="t" r="r" b="b"/>
            <a:pathLst>
              <a:path w="2813056" h="2813056">
                <a:moveTo>
                  <a:pt x="1406528" y="0"/>
                </a:moveTo>
                <a:cubicBezTo>
                  <a:pt x="2183332" y="0"/>
                  <a:pt x="2813056" y="629724"/>
                  <a:pt x="2813056" y="1406528"/>
                </a:cubicBezTo>
                <a:cubicBezTo>
                  <a:pt x="2813056" y="2183332"/>
                  <a:pt x="2183332" y="2813056"/>
                  <a:pt x="1406528" y="2813056"/>
                </a:cubicBezTo>
                <a:cubicBezTo>
                  <a:pt x="629724" y="2813056"/>
                  <a:pt x="0" y="2183332"/>
                  <a:pt x="0" y="1406528"/>
                </a:cubicBezTo>
                <a:cubicBezTo>
                  <a:pt x="0" y="629724"/>
                  <a:pt x="629724" y="0"/>
                  <a:pt x="1406528" y="0"/>
                </a:cubicBezTo>
                <a:close/>
              </a:path>
            </a:pathLst>
          </a:custGeom>
        </p:spPr>
      </p:pic>
      <p:sp>
        <p:nvSpPr>
          <p:cNvPr id="14" name="Oval 13">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EB02B88-D772-64C0-99C8-766EBA1DC5F3}"/>
              </a:ext>
            </a:extLst>
          </p:cNvPr>
          <p:cNvSpPr>
            <a:spLocks noGrp="1"/>
          </p:cNvSpPr>
          <p:nvPr>
            <p:ph type="ctrTitle"/>
          </p:nvPr>
        </p:nvSpPr>
        <p:spPr>
          <a:xfrm>
            <a:off x="2238233" y="2101755"/>
            <a:ext cx="4298178" cy="2669223"/>
          </a:xfrm>
        </p:spPr>
        <p:txBody>
          <a:bodyPr vert="horz" lIns="91440" tIns="45720" rIns="91440" bIns="45720" rtlCol="0">
            <a:normAutofit/>
          </a:bodyPr>
          <a:lstStyle/>
          <a:p>
            <a:r>
              <a:rPr lang="en-US" sz="5400" b="1">
                <a:solidFill>
                  <a:schemeClr val="bg1"/>
                </a:solidFill>
              </a:rPr>
              <a:t>DEMO !</a:t>
            </a:r>
          </a:p>
        </p:txBody>
      </p:sp>
      <p:sp>
        <p:nvSpPr>
          <p:cNvPr id="20"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25" name="Freeform: Shape 2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29" name="Freeform: Shape 28">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2"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bg1"/>
          </a:solidFill>
        </p:grpSpPr>
        <p:sp>
          <p:nvSpPr>
            <p:cNvPr id="33" name="Freeform: Shape 32">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9" name="Oval 38">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Oval 40">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5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18D73-59A8-4B8D-73B1-D964F7A385FF}"/>
              </a:ext>
            </a:extLst>
          </p:cNvPr>
          <p:cNvSpPr>
            <a:spLocks noGrp="1"/>
          </p:cNvSpPr>
          <p:nvPr>
            <p:ph type="title"/>
          </p:nvPr>
        </p:nvSpPr>
        <p:spPr>
          <a:xfrm>
            <a:off x="640080" y="325369"/>
            <a:ext cx="4368602" cy="1956841"/>
          </a:xfrm>
        </p:spPr>
        <p:txBody>
          <a:bodyPr anchor="b">
            <a:normAutofit/>
          </a:bodyPr>
          <a:lstStyle/>
          <a:p>
            <a:r>
              <a:rPr lang="en-US" sz="5400"/>
              <a:t>ABSTRACT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96D6E7-AA71-E0CC-5F59-D540A7CBE085}"/>
              </a:ext>
            </a:extLst>
          </p:cNvPr>
          <p:cNvSpPr>
            <a:spLocks noGrp="1"/>
          </p:cNvSpPr>
          <p:nvPr>
            <p:ph idx="1"/>
          </p:nvPr>
        </p:nvSpPr>
        <p:spPr>
          <a:xfrm>
            <a:off x="640080" y="2872899"/>
            <a:ext cx="4243589" cy="3320668"/>
          </a:xfrm>
        </p:spPr>
        <p:txBody>
          <a:bodyPr>
            <a:normAutofit/>
          </a:bodyPr>
          <a:lstStyle/>
          <a:p>
            <a:r>
              <a:rPr lang="en-US" sz="1700"/>
              <a:t>EduBridge is a learning/educational platform, that is made to change the landscape of online education. EduBridge serves as a link between educators and students, it will serve efficient and effective transfer of knowledge and resources. What makes EduBridge different is not just its role in quality education, but also its system which is designed to have active participation and reward both the instructors and the students for their contributions to the learning community.</a:t>
            </a:r>
            <a:endParaRPr lang="en-US" sz="1700" dirty="0"/>
          </a:p>
        </p:txBody>
      </p:sp>
      <p:pic>
        <p:nvPicPr>
          <p:cNvPr id="4" name="Picture 3" descr="A book on top of a stack of books&#10;&#10;Description automatically generated">
            <a:extLst>
              <a:ext uri="{FF2B5EF4-FFF2-40B4-BE49-F238E27FC236}">
                <a16:creationId xmlns:a16="http://schemas.microsoft.com/office/drawing/2014/main" id="{A2DAF8A0-C9FE-3E5A-6F85-D619DDE1E81F}"/>
              </a:ext>
            </a:extLst>
          </p:cNvPr>
          <p:cNvPicPr>
            <a:picLocks noChangeAspect="1"/>
          </p:cNvPicPr>
          <p:nvPr/>
        </p:nvPicPr>
        <p:blipFill rotWithShape="1">
          <a:blip r:embed="rId2"/>
          <a:srcRect l="18565" r="2501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93759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6863CF-0EBA-239A-5578-5B22F22BFF84}"/>
              </a:ext>
            </a:extLst>
          </p:cNvPr>
          <p:cNvSpPr>
            <a:spLocks noGrp="1"/>
          </p:cNvSpPr>
          <p:nvPr>
            <p:ph type="title"/>
          </p:nvPr>
        </p:nvSpPr>
        <p:spPr>
          <a:xfrm>
            <a:off x="6234865" y="568517"/>
            <a:ext cx="5248221" cy="1067209"/>
          </a:xfrm>
        </p:spPr>
        <p:txBody>
          <a:bodyPr>
            <a:normAutofit/>
          </a:bodyPr>
          <a:lstStyle/>
          <a:p>
            <a:r>
              <a:rPr lang="en-US" sz="3400">
                <a:solidFill>
                  <a:schemeClr val="bg1"/>
                </a:solidFill>
              </a:rPr>
              <a:t>KEY FEATURES OF THE WEB APPS</a:t>
            </a:r>
          </a:p>
        </p:txBody>
      </p:sp>
      <p:pic>
        <p:nvPicPr>
          <p:cNvPr id="3" name="Picture 2" descr="A logo with a person in the middle&#10;&#10;Description automatically generated">
            <a:extLst>
              <a:ext uri="{FF2B5EF4-FFF2-40B4-BE49-F238E27FC236}">
                <a16:creationId xmlns:a16="http://schemas.microsoft.com/office/drawing/2014/main" id="{17FE629F-3DB5-2E7F-C3C9-E8C9D7859C6C}"/>
              </a:ext>
            </a:extLst>
          </p:cNvPr>
          <p:cNvPicPr>
            <a:picLocks noChangeAspect="1"/>
          </p:cNvPicPr>
          <p:nvPr/>
        </p:nvPicPr>
        <p:blipFill rotWithShape="1">
          <a:blip r:embed="rId2"/>
          <a:srcRect r="-3" b="-3"/>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7" name="Group 16">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24" name="Freeform: Shape 14">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1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9" name="Freeform: Shape 1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aphicFrame>
        <p:nvGraphicFramePr>
          <p:cNvPr id="7" name="Content Placeholder 2">
            <a:extLst>
              <a:ext uri="{FF2B5EF4-FFF2-40B4-BE49-F238E27FC236}">
                <a16:creationId xmlns:a16="http://schemas.microsoft.com/office/drawing/2014/main" id="{585625FA-D1BC-94BC-4F52-3F760BB1C8E6}"/>
              </a:ext>
            </a:extLst>
          </p:cNvPr>
          <p:cNvGraphicFramePr>
            <a:graphicFrameLocks noGrp="1"/>
          </p:cNvGraphicFramePr>
          <p:nvPr>
            <p:ph idx="1"/>
            <p:extLst>
              <p:ext uri="{D42A27DB-BD31-4B8C-83A1-F6EECF244321}">
                <p14:modId xmlns:p14="http://schemas.microsoft.com/office/powerpoint/2010/main" val="1849969605"/>
              </p:ext>
            </p:extLst>
          </p:nvPr>
        </p:nvGraphicFramePr>
        <p:xfrm>
          <a:off x="6234868" y="1820369"/>
          <a:ext cx="521717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62573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79AA2-EEB0-12D3-7032-771608AAE8D1}"/>
              </a:ext>
            </a:extLst>
          </p:cNvPr>
          <p:cNvSpPr>
            <a:spLocks noGrp="1"/>
          </p:cNvSpPr>
          <p:nvPr>
            <p:ph type="title"/>
          </p:nvPr>
        </p:nvSpPr>
        <p:spPr>
          <a:xfrm>
            <a:off x="555754" y="381485"/>
            <a:ext cx="10909640" cy="1368614"/>
          </a:xfrm>
        </p:spPr>
        <p:txBody>
          <a:bodyPr vert="horz" lIns="91440" tIns="45720" rIns="91440" bIns="45720" rtlCol="0" anchor="ctr">
            <a:normAutofit/>
          </a:bodyPr>
          <a:lstStyle/>
          <a:p>
            <a:pPr algn="ctr"/>
            <a:r>
              <a:rPr lang="en-US" sz="6600" dirty="0"/>
              <a:t>Usability</a:t>
            </a:r>
          </a:p>
        </p:txBody>
      </p:sp>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paper&#10;&#10;Description automatically generated">
            <a:extLst>
              <a:ext uri="{FF2B5EF4-FFF2-40B4-BE49-F238E27FC236}">
                <a16:creationId xmlns:a16="http://schemas.microsoft.com/office/drawing/2014/main" id="{90395B6B-31DD-BE65-F931-9FA8100FB6DF}"/>
              </a:ext>
            </a:extLst>
          </p:cNvPr>
          <p:cNvPicPr>
            <a:picLocks noGrp="1" noChangeAspect="1"/>
          </p:cNvPicPr>
          <p:nvPr>
            <p:ph idx="1"/>
          </p:nvPr>
        </p:nvPicPr>
        <p:blipFill>
          <a:blip r:embed="rId2"/>
          <a:stretch>
            <a:fillRect/>
          </a:stretch>
        </p:blipFill>
        <p:spPr>
          <a:xfrm>
            <a:off x="837861" y="2131584"/>
            <a:ext cx="4578773" cy="4116816"/>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7489FEA4-07A0-0F32-B037-15430E9F3C2E}"/>
              </a:ext>
            </a:extLst>
          </p:cNvPr>
          <p:cNvPicPr>
            <a:picLocks noChangeAspect="1"/>
          </p:cNvPicPr>
          <p:nvPr/>
        </p:nvPicPr>
        <p:blipFill>
          <a:blip r:embed="rId3"/>
          <a:stretch>
            <a:fillRect/>
          </a:stretch>
        </p:blipFill>
        <p:spPr>
          <a:xfrm>
            <a:off x="6390752" y="2025218"/>
            <a:ext cx="5341903" cy="4223182"/>
          </a:xfrm>
          <a:prstGeom prst="rect">
            <a:avLst/>
          </a:prstGeom>
        </p:spPr>
      </p:pic>
    </p:spTree>
    <p:extLst>
      <p:ext uri="{BB962C8B-B14F-4D97-AF65-F5344CB8AC3E}">
        <p14:creationId xmlns:p14="http://schemas.microsoft.com/office/powerpoint/2010/main" val="344712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8BC803E-13F3-4DAB-B17C-BEB007616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DDE571-E57F-4AB5-83C7-30EB5DDCC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DCBF1-AA11-B2CB-2334-B4334082D771}"/>
              </a:ext>
            </a:extLst>
          </p:cNvPr>
          <p:cNvSpPr>
            <a:spLocks noGrp="1"/>
          </p:cNvSpPr>
          <p:nvPr>
            <p:ph type="title"/>
          </p:nvPr>
        </p:nvSpPr>
        <p:spPr>
          <a:xfrm>
            <a:off x="470719" y="921728"/>
            <a:ext cx="4282380" cy="1322944"/>
          </a:xfrm>
        </p:spPr>
        <p:txBody>
          <a:bodyPr>
            <a:normAutofit/>
          </a:bodyPr>
          <a:lstStyle/>
          <a:p>
            <a:r>
              <a:rPr lang="en-US" dirty="0">
                <a:solidFill>
                  <a:schemeClr val="tx1">
                    <a:lumMod val="85000"/>
                    <a:lumOff val="15000"/>
                  </a:schemeClr>
                </a:solidFill>
              </a:rPr>
              <a:t>User Creation and Management</a:t>
            </a:r>
          </a:p>
        </p:txBody>
      </p:sp>
      <p:sp>
        <p:nvSpPr>
          <p:cNvPr id="3" name="Content Placeholder 2">
            <a:extLst>
              <a:ext uri="{FF2B5EF4-FFF2-40B4-BE49-F238E27FC236}">
                <a16:creationId xmlns:a16="http://schemas.microsoft.com/office/drawing/2014/main" id="{3D3510B9-49AE-1AF6-B588-D0E798D7690B}"/>
              </a:ext>
            </a:extLst>
          </p:cNvPr>
          <p:cNvSpPr>
            <a:spLocks noGrp="1"/>
          </p:cNvSpPr>
          <p:nvPr>
            <p:ph idx="1"/>
          </p:nvPr>
        </p:nvSpPr>
        <p:spPr>
          <a:xfrm>
            <a:off x="470719" y="2590128"/>
            <a:ext cx="3968365" cy="4046401"/>
          </a:xfrm>
        </p:spPr>
        <p:txBody>
          <a:bodyPr>
            <a:normAutofit/>
          </a:bodyPr>
          <a:lstStyle/>
          <a:p>
            <a:r>
              <a:rPr lang="en-US" sz="2000" dirty="0">
                <a:solidFill>
                  <a:schemeClr val="tx1">
                    <a:lumMod val="85000"/>
                    <a:lumOff val="15000"/>
                  </a:schemeClr>
                </a:solidFill>
              </a:rPr>
              <a:t>Users can register and log in. There are certain roles such as admin, student, and instructor. </a:t>
            </a:r>
          </a:p>
          <a:p>
            <a:r>
              <a:rPr lang="en-US" sz="2000" dirty="0">
                <a:solidFill>
                  <a:schemeClr val="tx1">
                    <a:lumMod val="85000"/>
                    <a:lumOff val="15000"/>
                  </a:schemeClr>
                </a:solidFill>
              </a:rPr>
              <a:t>By default every user registered is a student. </a:t>
            </a:r>
          </a:p>
          <a:p>
            <a:r>
              <a:rPr lang="en-US" sz="2000" dirty="0">
                <a:solidFill>
                  <a:schemeClr val="tx1">
                    <a:lumMod val="85000"/>
                    <a:lumOff val="15000"/>
                  </a:schemeClr>
                </a:solidFill>
              </a:rPr>
              <a:t>Currently without access to SF State Database, only admins can change a role of a user from Student to Instructor and vice-versa.</a:t>
            </a:r>
          </a:p>
        </p:txBody>
      </p:sp>
      <p:pic>
        <p:nvPicPr>
          <p:cNvPr id="7" name="Picture 6" descr="A screenshot of a login form&#10;&#10;Description automatically generated">
            <a:extLst>
              <a:ext uri="{FF2B5EF4-FFF2-40B4-BE49-F238E27FC236}">
                <a16:creationId xmlns:a16="http://schemas.microsoft.com/office/drawing/2014/main" id="{428959FA-C522-9E19-2E7B-CFEBAA72AF92}"/>
              </a:ext>
            </a:extLst>
          </p:cNvPr>
          <p:cNvPicPr>
            <a:picLocks noChangeAspect="1"/>
          </p:cNvPicPr>
          <p:nvPr/>
        </p:nvPicPr>
        <p:blipFill rotWithShape="1">
          <a:blip r:embed="rId2"/>
          <a:srcRect r="3951" b="2"/>
          <a:stretch/>
        </p:blipFill>
        <p:spPr>
          <a:xfrm>
            <a:off x="4975761" y="1"/>
            <a:ext cx="7216247" cy="3429002"/>
          </a:xfrm>
          <a:custGeom>
            <a:avLst/>
            <a:gdLst/>
            <a:ahLst/>
            <a:cxnLst/>
            <a:rect l="l" t="t" r="r" b="b"/>
            <a:pathLst>
              <a:path w="6489823" h="3421047">
                <a:moveTo>
                  <a:pt x="383239" y="0"/>
                </a:moveTo>
                <a:lnTo>
                  <a:pt x="6489823" y="0"/>
                </a:lnTo>
                <a:lnTo>
                  <a:pt x="6489823" y="3421047"/>
                </a:lnTo>
                <a:lnTo>
                  <a:pt x="0" y="3421047"/>
                </a:lnTo>
                <a:lnTo>
                  <a:pt x="10162" y="3368785"/>
                </a:lnTo>
                <a:cubicBezTo>
                  <a:pt x="15448" y="3346584"/>
                  <a:pt x="22094" y="3323293"/>
                  <a:pt x="30699" y="3298569"/>
                </a:cubicBezTo>
                <a:cubicBezTo>
                  <a:pt x="41150" y="3275988"/>
                  <a:pt x="42443" y="3246652"/>
                  <a:pt x="33589" y="3233050"/>
                </a:cubicBezTo>
                <a:cubicBezTo>
                  <a:pt x="32065" y="3230708"/>
                  <a:pt x="30291" y="3228932"/>
                  <a:pt x="28325" y="3227777"/>
                </a:cubicBezTo>
                <a:cubicBezTo>
                  <a:pt x="30678" y="3188484"/>
                  <a:pt x="72205" y="3103624"/>
                  <a:pt x="73382" y="3050568"/>
                </a:cubicBezTo>
                <a:cubicBezTo>
                  <a:pt x="69165" y="3022639"/>
                  <a:pt x="68605" y="2960322"/>
                  <a:pt x="84953" y="2920501"/>
                </a:cubicBezTo>
                <a:cubicBezTo>
                  <a:pt x="69327" y="2932298"/>
                  <a:pt x="121103" y="2664904"/>
                  <a:pt x="109217" y="2657859"/>
                </a:cubicBezTo>
                <a:cubicBezTo>
                  <a:pt x="110075" y="2597031"/>
                  <a:pt x="138136" y="2522558"/>
                  <a:pt x="139777" y="2464312"/>
                </a:cubicBezTo>
                <a:cubicBezTo>
                  <a:pt x="141801" y="2450201"/>
                  <a:pt x="199861" y="2246813"/>
                  <a:pt x="198683" y="2236608"/>
                </a:cubicBezTo>
                <a:lnTo>
                  <a:pt x="283684" y="1924542"/>
                </a:lnTo>
                <a:cubicBezTo>
                  <a:pt x="313071" y="1811100"/>
                  <a:pt x="307196" y="1868801"/>
                  <a:pt x="336583" y="1755359"/>
                </a:cubicBezTo>
                <a:cubicBezTo>
                  <a:pt x="383246" y="1573239"/>
                  <a:pt x="363875" y="1577802"/>
                  <a:pt x="409119" y="1401207"/>
                </a:cubicBezTo>
                <a:cubicBezTo>
                  <a:pt x="428998" y="1329345"/>
                  <a:pt x="403240" y="1279669"/>
                  <a:pt x="421957" y="1175450"/>
                </a:cubicBezTo>
                <a:cubicBezTo>
                  <a:pt x="442602" y="1107577"/>
                  <a:pt x="340683" y="794854"/>
                  <a:pt x="369233" y="688836"/>
                </a:cubicBezTo>
                <a:cubicBezTo>
                  <a:pt x="378440" y="610640"/>
                  <a:pt x="331945" y="587322"/>
                  <a:pt x="346155" y="513896"/>
                </a:cubicBezTo>
                <a:cubicBezTo>
                  <a:pt x="351974" y="496939"/>
                  <a:pt x="362179" y="406394"/>
                  <a:pt x="344911" y="393010"/>
                </a:cubicBezTo>
                <a:cubicBezTo>
                  <a:pt x="389436" y="301493"/>
                  <a:pt x="356186" y="264408"/>
                  <a:pt x="369960" y="232042"/>
                </a:cubicBezTo>
                <a:cubicBezTo>
                  <a:pt x="394611" y="153791"/>
                  <a:pt x="372056" y="165633"/>
                  <a:pt x="392742" y="72037"/>
                </a:cubicBezTo>
                <a:cubicBezTo>
                  <a:pt x="398537" y="53819"/>
                  <a:pt x="397997" y="38693"/>
                  <a:pt x="394525" y="25405"/>
                </a:cubicBezTo>
                <a:close/>
              </a:path>
            </a:pathLst>
          </a:custGeom>
        </p:spPr>
      </p:pic>
      <p:pic>
        <p:nvPicPr>
          <p:cNvPr id="5" name="Picture 4" descr="A screenshot of a login screen&#10;&#10;Description automatically generated">
            <a:extLst>
              <a:ext uri="{FF2B5EF4-FFF2-40B4-BE49-F238E27FC236}">
                <a16:creationId xmlns:a16="http://schemas.microsoft.com/office/drawing/2014/main" id="{CA4AC3EB-6FA4-44CA-D7D5-A7408FC6AA3C}"/>
              </a:ext>
            </a:extLst>
          </p:cNvPr>
          <p:cNvPicPr>
            <a:picLocks noChangeAspect="1"/>
          </p:cNvPicPr>
          <p:nvPr/>
        </p:nvPicPr>
        <p:blipFill rotWithShape="1">
          <a:blip r:embed="rId3"/>
          <a:srcRect r="-3" b="233"/>
          <a:stretch/>
        </p:blipFill>
        <p:spPr>
          <a:xfrm>
            <a:off x="4678878" y="3429000"/>
            <a:ext cx="7513122" cy="3429000"/>
          </a:xfrm>
          <a:custGeom>
            <a:avLst/>
            <a:gdLst/>
            <a:ahLst/>
            <a:cxnLst/>
            <a:rect l="l" t="t" r="r" b="b"/>
            <a:pathLst>
              <a:path w="6772580" h="3429000">
                <a:moveTo>
                  <a:pt x="271594" y="0"/>
                </a:moveTo>
                <a:lnTo>
                  <a:pt x="6772580" y="0"/>
                </a:lnTo>
                <a:lnTo>
                  <a:pt x="6772580" y="3429000"/>
                </a:lnTo>
                <a:lnTo>
                  <a:pt x="8976" y="3429000"/>
                </a:lnTo>
                <a:lnTo>
                  <a:pt x="7894" y="3419403"/>
                </a:lnTo>
                <a:cubicBezTo>
                  <a:pt x="2772" y="3402540"/>
                  <a:pt x="-7409" y="3393117"/>
                  <a:pt x="8790" y="3369074"/>
                </a:cubicBezTo>
                <a:cubicBezTo>
                  <a:pt x="18674" y="3308209"/>
                  <a:pt x="52540" y="3147708"/>
                  <a:pt x="69466" y="3074368"/>
                </a:cubicBezTo>
                <a:cubicBezTo>
                  <a:pt x="86170" y="2985158"/>
                  <a:pt x="141939" y="2988106"/>
                  <a:pt x="138108" y="2937087"/>
                </a:cubicBezTo>
                <a:lnTo>
                  <a:pt x="159153" y="2788751"/>
                </a:lnTo>
                <a:cubicBezTo>
                  <a:pt x="164508" y="2771521"/>
                  <a:pt x="169861" y="2754291"/>
                  <a:pt x="175215" y="2737061"/>
                </a:cubicBezTo>
                <a:lnTo>
                  <a:pt x="178713" y="2662493"/>
                </a:lnTo>
                <a:cubicBezTo>
                  <a:pt x="182744" y="2662176"/>
                  <a:pt x="175495" y="2610710"/>
                  <a:pt x="177952" y="2608178"/>
                </a:cubicBezTo>
                <a:lnTo>
                  <a:pt x="200637" y="2557490"/>
                </a:lnTo>
                <a:lnTo>
                  <a:pt x="210272" y="2500823"/>
                </a:lnTo>
                <a:cubicBezTo>
                  <a:pt x="210821" y="2477149"/>
                  <a:pt x="233533" y="2498323"/>
                  <a:pt x="235189" y="2456370"/>
                </a:cubicBezTo>
                <a:cubicBezTo>
                  <a:pt x="241238" y="2390087"/>
                  <a:pt x="270663" y="2342381"/>
                  <a:pt x="270108" y="2307778"/>
                </a:cubicBezTo>
                <a:cubicBezTo>
                  <a:pt x="279775" y="2252634"/>
                  <a:pt x="274008" y="2281735"/>
                  <a:pt x="270232" y="2227103"/>
                </a:cubicBezTo>
                <a:cubicBezTo>
                  <a:pt x="277898" y="2187203"/>
                  <a:pt x="273018" y="2179895"/>
                  <a:pt x="278972" y="2138456"/>
                </a:cubicBezTo>
                <a:cubicBezTo>
                  <a:pt x="286874" y="2113373"/>
                  <a:pt x="293454" y="2098825"/>
                  <a:pt x="284204" y="2092747"/>
                </a:cubicBezTo>
                <a:cubicBezTo>
                  <a:pt x="285267" y="2080110"/>
                  <a:pt x="308510" y="2021121"/>
                  <a:pt x="306856" y="2003128"/>
                </a:cubicBezTo>
                <a:lnTo>
                  <a:pt x="296216" y="1944367"/>
                </a:lnTo>
                <a:lnTo>
                  <a:pt x="316030" y="1836128"/>
                </a:lnTo>
                <a:cubicBezTo>
                  <a:pt x="300726" y="1810623"/>
                  <a:pt x="342411" y="1768654"/>
                  <a:pt x="329496" y="1735241"/>
                </a:cubicBezTo>
                <a:cubicBezTo>
                  <a:pt x="331336" y="1711720"/>
                  <a:pt x="339485" y="1722162"/>
                  <a:pt x="343347" y="1679383"/>
                </a:cubicBezTo>
                <a:cubicBezTo>
                  <a:pt x="349669" y="1616089"/>
                  <a:pt x="356013" y="1614119"/>
                  <a:pt x="360800" y="1554542"/>
                </a:cubicBezTo>
                <a:cubicBezTo>
                  <a:pt x="361799" y="1491472"/>
                  <a:pt x="380405" y="1496141"/>
                  <a:pt x="377978" y="1470595"/>
                </a:cubicBezTo>
                <a:cubicBezTo>
                  <a:pt x="371480" y="1445071"/>
                  <a:pt x="407310" y="1366942"/>
                  <a:pt x="396801" y="1354553"/>
                </a:cubicBezTo>
                <a:cubicBezTo>
                  <a:pt x="387984" y="1324635"/>
                  <a:pt x="389939" y="1306198"/>
                  <a:pt x="378799" y="1292983"/>
                </a:cubicBezTo>
                <a:cubicBezTo>
                  <a:pt x="368230" y="1254082"/>
                  <a:pt x="380918" y="1242866"/>
                  <a:pt x="362697" y="1241293"/>
                </a:cubicBezTo>
                <a:lnTo>
                  <a:pt x="339388" y="1147085"/>
                </a:lnTo>
                <a:cubicBezTo>
                  <a:pt x="350485" y="1118433"/>
                  <a:pt x="353159" y="1072754"/>
                  <a:pt x="339952" y="1071934"/>
                </a:cubicBezTo>
                <a:cubicBezTo>
                  <a:pt x="327895" y="1004911"/>
                  <a:pt x="358371" y="924985"/>
                  <a:pt x="347188" y="889800"/>
                </a:cubicBezTo>
                <a:cubicBezTo>
                  <a:pt x="334220" y="804597"/>
                  <a:pt x="342717" y="786582"/>
                  <a:pt x="338803" y="749936"/>
                </a:cubicBezTo>
                <a:cubicBezTo>
                  <a:pt x="334890" y="713292"/>
                  <a:pt x="337271" y="707557"/>
                  <a:pt x="323706" y="669931"/>
                </a:cubicBezTo>
                <a:lnTo>
                  <a:pt x="313326" y="559992"/>
                </a:lnTo>
                <a:cubicBezTo>
                  <a:pt x="314747" y="543769"/>
                  <a:pt x="268004" y="450294"/>
                  <a:pt x="272650" y="451529"/>
                </a:cubicBezTo>
                <a:lnTo>
                  <a:pt x="256593" y="392499"/>
                </a:lnTo>
                <a:cubicBezTo>
                  <a:pt x="276778" y="343341"/>
                  <a:pt x="246535" y="361906"/>
                  <a:pt x="249583" y="321981"/>
                </a:cubicBezTo>
                <a:cubicBezTo>
                  <a:pt x="256450" y="297359"/>
                  <a:pt x="256557" y="284789"/>
                  <a:pt x="245172" y="280016"/>
                </a:cubicBezTo>
                <a:cubicBezTo>
                  <a:pt x="279102" y="164139"/>
                  <a:pt x="241674" y="235649"/>
                  <a:pt x="249784" y="152538"/>
                </a:cubicBezTo>
                <a:cubicBezTo>
                  <a:pt x="254846" y="115053"/>
                  <a:pt x="258144" y="77317"/>
                  <a:pt x="264479" y="36591"/>
                </a:cubicBezTo>
                <a:close/>
              </a:path>
            </a:pathLst>
          </a:custGeom>
        </p:spPr>
      </p:pic>
    </p:spTree>
    <p:extLst>
      <p:ext uri="{BB962C8B-B14F-4D97-AF65-F5344CB8AC3E}">
        <p14:creationId xmlns:p14="http://schemas.microsoft.com/office/powerpoint/2010/main" val="2739691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546DB-9640-F140-F3CB-8B5353F551C3}"/>
              </a:ext>
            </a:extLst>
          </p:cNvPr>
          <p:cNvSpPr>
            <a:spLocks noGrp="1"/>
          </p:cNvSpPr>
          <p:nvPr>
            <p:ph type="title"/>
          </p:nvPr>
        </p:nvSpPr>
        <p:spPr>
          <a:xfrm>
            <a:off x="630936" y="502920"/>
            <a:ext cx="3419856" cy="1463040"/>
          </a:xfrm>
        </p:spPr>
        <p:txBody>
          <a:bodyPr anchor="ctr">
            <a:normAutofit/>
          </a:bodyPr>
          <a:lstStyle/>
          <a:p>
            <a:r>
              <a:rPr lang="en-US" sz="4100"/>
              <a:t>Student Authentication</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62F4EE-D08F-B8DD-5BD4-D233E67152F6}"/>
              </a:ext>
            </a:extLst>
          </p:cNvPr>
          <p:cNvSpPr>
            <a:spLocks noGrp="1"/>
          </p:cNvSpPr>
          <p:nvPr>
            <p:ph idx="1"/>
          </p:nvPr>
        </p:nvSpPr>
        <p:spPr>
          <a:xfrm>
            <a:off x="4654295" y="502920"/>
            <a:ext cx="6894576" cy="1463040"/>
          </a:xfrm>
        </p:spPr>
        <p:txBody>
          <a:bodyPr anchor="ctr">
            <a:normAutofit/>
          </a:bodyPr>
          <a:lstStyle/>
          <a:p>
            <a:r>
              <a:rPr lang="en-US" sz="2200" dirty="0"/>
              <a:t>Users can only be allowed to register with a “.</a:t>
            </a:r>
            <a:r>
              <a:rPr lang="en-US" sz="2200" dirty="0" err="1"/>
              <a:t>edu</a:t>
            </a:r>
            <a:r>
              <a:rPr lang="en-US" sz="2200" dirty="0"/>
              <a:t>” email. User need to access this email to retrieve an OTP to verify the email.</a:t>
            </a:r>
          </a:p>
          <a:p>
            <a:endParaRPr lang="en-US" sz="2200" dirty="0"/>
          </a:p>
        </p:txBody>
      </p:sp>
      <p:pic>
        <p:nvPicPr>
          <p:cNvPr id="5" name="Picture 4" descr="A screenshot of a computer&#10;&#10;Description automatically generated">
            <a:extLst>
              <a:ext uri="{FF2B5EF4-FFF2-40B4-BE49-F238E27FC236}">
                <a16:creationId xmlns:a16="http://schemas.microsoft.com/office/drawing/2014/main" id="{5C1F2087-961A-BC95-B5B6-0C5D7D892E31}"/>
              </a:ext>
            </a:extLst>
          </p:cNvPr>
          <p:cNvPicPr>
            <a:picLocks noChangeAspect="1"/>
          </p:cNvPicPr>
          <p:nvPr/>
        </p:nvPicPr>
        <p:blipFill>
          <a:blip r:embed="rId2"/>
          <a:stretch>
            <a:fillRect/>
          </a:stretch>
        </p:blipFill>
        <p:spPr>
          <a:xfrm>
            <a:off x="1459083" y="2290936"/>
            <a:ext cx="9261642" cy="3959352"/>
          </a:xfrm>
          <a:prstGeom prst="rect">
            <a:avLst/>
          </a:prstGeom>
        </p:spPr>
      </p:pic>
    </p:spTree>
    <p:extLst>
      <p:ext uri="{BB962C8B-B14F-4D97-AF65-F5344CB8AC3E}">
        <p14:creationId xmlns:p14="http://schemas.microsoft.com/office/powerpoint/2010/main" val="2048567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0345D824-616F-636F-84F7-9C13BC9F3277}"/>
              </a:ext>
            </a:extLst>
          </p:cNvPr>
          <p:cNvPicPr>
            <a:picLocks noChangeAspect="1"/>
          </p:cNvPicPr>
          <p:nvPr/>
        </p:nvPicPr>
        <p:blipFill rotWithShape="1">
          <a:blip r:embed="rId2"/>
          <a:srcRect l="13850" r="14593" b="-1"/>
          <a:stretch/>
        </p:blipFill>
        <p:spPr>
          <a:xfrm>
            <a:off x="1" y="10"/>
            <a:ext cx="11353798"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A878E6-2A15-7002-9C9F-9DBC552DC599}"/>
              </a:ext>
            </a:extLst>
          </p:cNvPr>
          <p:cNvSpPr>
            <a:spLocks noGrp="1"/>
          </p:cNvSpPr>
          <p:nvPr>
            <p:ph type="title"/>
          </p:nvPr>
        </p:nvSpPr>
        <p:spPr>
          <a:xfrm>
            <a:off x="8176125" y="681037"/>
            <a:ext cx="3822189" cy="1899912"/>
          </a:xfrm>
        </p:spPr>
        <p:txBody>
          <a:bodyPr>
            <a:normAutofit/>
          </a:bodyPr>
          <a:lstStyle/>
          <a:p>
            <a:r>
              <a:rPr lang="en-US" sz="4000" dirty="0"/>
              <a:t>Content Upload</a:t>
            </a:r>
          </a:p>
        </p:txBody>
      </p:sp>
      <p:sp>
        <p:nvSpPr>
          <p:cNvPr id="3" name="Content Placeholder 2">
            <a:extLst>
              <a:ext uri="{FF2B5EF4-FFF2-40B4-BE49-F238E27FC236}">
                <a16:creationId xmlns:a16="http://schemas.microsoft.com/office/drawing/2014/main" id="{4E8A2E3E-9DD3-7911-35D9-9A7E70A511E6}"/>
              </a:ext>
            </a:extLst>
          </p:cNvPr>
          <p:cNvSpPr>
            <a:spLocks noGrp="1"/>
          </p:cNvSpPr>
          <p:nvPr>
            <p:ph idx="1"/>
          </p:nvPr>
        </p:nvSpPr>
        <p:spPr>
          <a:xfrm>
            <a:off x="8173079" y="2434201"/>
            <a:ext cx="3822189" cy="3742762"/>
          </a:xfrm>
        </p:spPr>
        <p:txBody>
          <a:bodyPr>
            <a:normAutofit/>
          </a:bodyPr>
          <a:lstStyle/>
          <a:p>
            <a:r>
              <a:rPr lang="en-US" sz="2000" dirty="0"/>
              <a:t>Users specifically instructors can upload diverse types of content.</a:t>
            </a:r>
          </a:p>
          <a:p>
            <a:r>
              <a:rPr lang="en-US" sz="2000" dirty="0"/>
              <a:t>User can download content from the platform for offline viewing.</a:t>
            </a:r>
          </a:p>
          <a:p>
            <a:endParaRPr lang="en-US" sz="2000" dirty="0"/>
          </a:p>
        </p:txBody>
      </p:sp>
    </p:spTree>
    <p:extLst>
      <p:ext uri="{BB962C8B-B14F-4D97-AF65-F5344CB8AC3E}">
        <p14:creationId xmlns:p14="http://schemas.microsoft.com/office/powerpoint/2010/main" val="550144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88501-CA70-7549-0636-47752C1F7EE1}"/>
              </a:ext>
            </a:extLst>
          </p:cNvPr>
          <p:cNvSpPr>
            <a:spLocks noGrp="1"/>
          </p:cNvSpPr>
          <p:nvPr>
            <p:ph type="title"/>
          </p:nvPr>
        </p:nvSpPr>
        <p:spPr>
          <a:xfrm>
            <a:off x="640080" y="325369"/>
            <a:ext cx="4368602" cy="1956841"/>
          </a:xfrm>
        </p:spPr>
        <p:txBody>
          <a:bodyPr anchor="b">
            <a:normAutofit/>
          </a:bodyPr>
          <a:lstStyle/>
          <a:p>
            <a:r>
              <a:rPr lang="en-US" sz="5400"/>
              <a:t>Content Playback</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D38FCE-C8AE-F10C-7AEE-E667FC062602}"/>
              </a:ext>
            </a:extLst>
          </p:cNvPr>
          <p:cNvSpPr>
            <a:spLocks noGrp="1"/>
          </p:cNvSpPr>
          <p:nvPr>
            <p:ph idx="1"/>
          </p:nvPr>
        </p:nvSpPr>
        <p:spPr>
          <a:xfrm>
            <a:off x="640080" y="2872899"/>
            <a:ext cx="4243589" cy="3320668"/>
          </a:xfrm>
        </p:spPr>
        <p:txBody>
          <a:bodyPr>
            <a:normAutofit lnSpcReduction="10000"/>
          </a:bodyPr>
          <a:lstStyle/>
          <a:p>
            <a:r>
              <a:rPr lang="en-US" sz="2200" dirty="0"/>
              <a:t>This application offers appropriate playback for common file types. </a:t>
            </a:r>
          </a:p>
          <a:p>
            <a:r>
              <a:rPr lang="en-US" sz="2200" dirty="0"/>
              <a:t>Able to watch uploaded videos in application.</a:t>
            </a:r>
          </a:p>
          <a:p>
            <a:r>
              <a:rPr lang="en-US" sz="2200" dirty="0"/>
              <a:t>Due to limit of resources we have ensured if a certain file cannot be viewed, users can download the file to view in their own system.</a:t>
            </a:r>
          </a:p>
          <a:p>
            <a:endParaRPr lang="en-US" sz="2200" dirty="0"/>
          </a:p>
        </p:txBody>
      </p:sp>
      <p:pic>
        <p:nvPicPr>
          <p:cNvPr id="8" name="Picture 7" descr="A screenshot of a computer&#10;&#10;Description automatically generated">
            <a:extLst>
              <a:ext uri="{FF2B5EF4-FFF2-40B4-BE49-F238E27FC236}">
                <a16:creationId xmlns:a16="http://schemas.microsoft.com/office/drawing/2014/main" id="{8A463C4A-3F21-BCFF-8E44-5E8E633109A8}"/>
              </a:ext>
            </a:extLst>
          </p:cNvPr>
          <p:cNvPicPr>
            <a:picLocks noChangeAspect="1"/>
          </p:cNvPicPr>
          <p:nvPr/>
        </p:nvPicPr>
        <p:blipFill rotWithShape="1">
          <a:blip r:embed="rId2"/>
          <a:srcRect l="10664" r="3291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287908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3DF43C6B-414C-1345-A3E4-24BE21D86217}"/>
              </a:ext>
            </a:extLst>
          </p:cNvPr>
          <p:cNvPicPr>
            <a:picLocks noChangeAspect="1"/>
          </p:cNvPicPr>
          <p:nvPr/>
        </p:nvPicPr>
        <p:blipFill rotWithShape="1">
          <a:blip r:embed="rId2"/>
          <a:srcRect l="8134" r="20661" b="-1"/>
          <a:stretch/>
        </p:blipFill>
        <p:spPr>
          <a:xfrm>
            <a:off x="2522356" y="10"/>
            <a:ext cx="9669642" cy="6857990"/>
          </a:xfrm>
          <a:prstGeom prst="rect">
            <a:avLst/>
          </a:prstGeom>
        </p:spPr>
      </p:pic>
      <p:sp>
        <p:nvSpPr>
          <p:cNvPr id="19" name="Rectangle 1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4A7B59-C1AA-F289-88B4-561660508917}"/>
              </a:ext>
            </a:extLst>
          </p:cNvPr>
          <p:cNvSpPr>
            <a:spLocks noGrp="1"/>
          </p:cNvSpPr>
          <p:nvPr>
            <p:ph type="title"/>
          </p:nvPr>
        </p:nvSpPr>
        <p:spPr>
          <a:xfrm>
            <a:off x="838200" y="365125"/>
            <a:ext cx="3822189" cy="1899912"/>
          </a:xfrm>
        </p:spPr>
        <p:txBody>
          <a:bodyPr>
            <a:normAutofit/>
          </a:bodyPr>
          <a:lstStyle/>
          <a:p>
            <a:r>
              <a:rPr lang="en-US" sz="5400" dirty="0"/>
              <a:t>Feedback</a:t>
            </a:r>
          </a:p>
        </p:txBody>
      </p:sp>
      <p:sp>
        <p:nvSpPr>
          <p:cNvPr id="3" name="Content Placeholder 2">
            <a:extLst>
              <a:ext uri="{FF2B5EF4-FFF2-40B4-BE49-F238E27FC236}">
                <a16:creationId xmlns:a16="http://schemas.microsoft.com/office/drawing/2014/main" id="{D4EB20D9-E5EC-0465-A5D3-8558D016E329}"/>
              </a:ext>
            </a:extLst>
          </p:cNvPr>
          <p:cNvSpPr>
            <a:spLocks noGrp="1"/>
          </p:cNvSpPr>
          <p:nvPr>
            <p:ph idx="1"/>
          </p:nvPr>
        </p:nvSpPr>
        <p:spPr>
          <a:xfrm>
            <a:off x="611258" y="2030441"/>
            <a:ext cx="3822189" cy="3742762"/>
          </a:xfrm>
        </p:spPr>
        <p:txBody>
          <a:bodyPr>
            <a:normAutofit fontScale="92500" lnSpcReduction="10000"/>
          </a:bodyPr>
          <a:lstStyle/>
          <a:p>
            <a:r>
              <a:rPr lang="en-US" dirty="0"/>
              <a:t>Users can create new discussions can engage in discussions, </a:t>
            </a:r>
          </a:p>
          <a:p>
            <a:r>
              <a:rPr lang="en-US" dirty="0"/>
              <a:t>Users can be able to post comments on discussion and able to like/dislike comments.</a:t>
            </a:r>
          </a:p>
          <a:p>
            <a:r>
              <a:rPr lang="en-US" dirty="0"/>
              <a:t>Users can also search for discussion using the search bar.</a:t>
            </a:r>
          </a:p>
          <a:p>
            <a:endParaRPr lang="en-US" dirty="0"/>
          </a:p>
        </p:txBody>
      </p:sp>
    </p:spTree>
    <p:extLst>
      <p:ext uri="{BB962C8B-B14F-4D97-AF65-F5344CB8AC3E}">
        <p14:creationId xmlns:p14="http://schemas.microsoft.com/office/powerpoint/2010/main" val="13621267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docProps/app.xml><?xml version="1.0" encoding="utf-8"?>
<Properties xmlns="http://schemas.openxmlformats.org/officeDocument/2006/extended-properties" xmlns:vt="http://schemas.openxmlformats.org/officeDocument/2006/docPropsVTypes">
  <Template>Office Theme</Template>
  <TotalTime>520</TotalTime>
  <Words>670</Words>
  <Application>Microsoft Macintosh PowerPoint</Application>
  <PresentationFormat>Widescreen</PresentationFormat>
  <Paragraphs>78</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ACADEMY ENGRAVED LET PLAIN:1.0</vt:lpstr>
      <vt:lpstr>Aptos</vt:lpstr>
      <vt:lpstr>Aptos Display</vt:lpstr>
      <vt:lpstr>Arial</vt:lpstr>
      <vt:lpstr>gg sans</vt:lpstr>
      <vt:lpstr>Wingdings</vt:lpstr>
      <vt:lpstr>Office Theme</vt:lpstr>
      <vt:lpstr>Meet</vt:lpstr>
      <vt:lpstr>ABSTRACT</vt:lpstr>
      <vt:lpstr>KEY FEATURES OF THE WEB APPS</vt:lpstr>
      <vt:lpstr>Usability</vt:lpstr>
      <vt:lpstr>User Creation and Management</vt:lpstr>
      <vt:lpstr>Student Authentication</vt:lpstr>
      <vt:lpstr>Content Upload</vt:lpstr>
      <vt:lpstr>Content Playback</vt:lpstr>
      <vt:lpstr>Feedback</vt:lpstr>
      <vt:lpstr> </vt:lpstr>
      <vt:lpstr>Testing</vt:lpstr>
      <vt:lpstr>Team Management </vt:lpstr>
      <vt:lpstr>Task Assignment</vt:lpstr>
      <vt:lpstr>GitHub Branches Management</vt:lpstr>
      <vt:lpstr>GitHub Issue</vt:lpstr>
      <vt:lpstr>Backend Integration</vt:lpstr>
      <vt:lpstr>Team Syntaax Squaad</vt:lpstr>
      <vt:lpstr>DEMO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EduBridge by Syntaax Squaad</dc:title>
  <dc:creator>Riken Kapadia</dc:creator>
  <cp:lastModifiedBy>Pankuri Khare</cp:lastModifiedBy>
  <cp:revision>12</cp:revision>
  <dcterms:created xsi:type="dcterms:W3CDTF">2024-05-14T16:36:04Z</dcterms:created>
  <dcterms:modified xsi:type="dcterms:W3CDTF">2024-05-15T23:08:00Z</dcterms:modified>
</cp:coreProperties>
</file>